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45"/>
  </p:notesMasterIdLst>
  <p:sldIdLst>
    <p:sldId id="256" r:id="rId2"/>
    <p:sldId id="262" r:id="rId3"/>
    <p:sldId id="263" r:id="rId4"/>
    <p:sldId id="264" r:id="rId5"/>
    <p:sldId id="260" r:id="rId6"/>
    <p:sldId id="261" r:id="rId7"/>
    <p:sldId id="257" r:id="rId8"/>
    <p:sldId id="258" r:id="rId9"/>
    <p:sldId id="259" r:id="rId10"/>
    <p:sldId id="265" r:id="rId11"/>
    <p:sldId id="266" r:id="rId12"/>
    <p:sldId id="267" r:id="rId13"/>
    <p:sldId id="268" r:id="rId14"/>
    <p:sldId id="269" r:id="rId15"/>
    <p:sldId id="270" r:id="rId16"/>
    <p:sldId id="271" r:id="rId17"/>
    <p:sldId id="275" r:id="rId18"/>
    <p:sldId id="272" r:id="rId19"/>
    <p:sldId id="273" r:id="rId20"/>
    <p:sldId id="274"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90" r:id="rId35"/>
    <p:sldId id="291" r:id="rId36"/>
    <p:sldId id="292" r:id="rId37"/>
    <p:sldId id="293" r:id="rId38"/>
    <p:sldId id="294" r:id="rId39"/>
    <p:sldId id="295" r:id="rId40"/>
    <p:sldId id="296" r:id="rId41"/>
    <p:sldId id="297" r:id="rId42"/>
    <p:sldId id="289" r:id="rId43"/>
    <p:sldId id="298"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B4473C-4F6F-4634-82B4-173D1185A8BE}" type="doc">
      <dgm:prSet loTypeId="urn:microsoft.com/office/officeart/2005/8/layout/venn1" loCatId="relationship" qsTypeId="urn:microsoft.com/office/officeart/2005/8/quickstyle/simple1" qsCatId="simple" csTypeId="urn:microsoft.com/office/officeart/2005/8/colors/accent1_2" csCatId="accent1" phldr="1"/>
      <dgm:spPr/>
    </dgm:pt>
    <dgm:pt modelId="{AE6A42DD-7447-474F-8A98-F330AF7B9DD2}">
      <dgm:prSet phldrT="[Text]"/>
      <dgm:spPr/>
      <dgm:t>
        <a:bodyPr/>
        <a:lstStyle/>
        <a:p>
          <a:r>
            <a:rPr lang="en-IN" dirty="0" smtClean="0"/>
            <a:t>I/O</a:t>
          </a:r>
        </a:p>
        <a:p>
          <a:r>
            <a:rPr lang="en-IN" dirty="0" smtClean="0"/>
            <a:t>Model</a:t>
          </a:r>
          <a:endParaRPr lang="en-IN" dirty="0"/>
        </a:p>
      </dgm:t>
    </dgm:pt>
    <dgm:pt modelId="{CA5E5FDC-B7E2-45E5-9EDB-F2A2EF46E5EF}" type="parTrans" cxnId="{E39BDBA0-2D6F-4387-8898-4E2720F82617}">
      <dgm:prSet/>
      <dgm:spPr/>
      <dgm:t>
        <a:bodyPr/>
        <a:lstStyle/>
        <a:p>
          <a:endParaRPr lang="en-IN"/>
        </a:p>
      </dgm:t>
    </dgm:pt>
    <dgm:pt modelId="{55105035-CCA0-46FE-B844-7121F8BB4EB1}" type="sibTrans" cxnId="{E39BDBA0-2D6F-4387-8898-4E2720F82617}">
      <dgm:prSet/>
      <dgm:spPr/>
      <dgm:t>
        <a:bodyPr/>
        <a:lstStyle/>
        <a:p>
          <a:endParaRPr lang="en-IN"/>
        </a:p>
      </dgm:t>
    </dgm:pt>
    <dgm:pt modelId="{D1AEF57D-28C2-417C-9540-40EF58493101}">
      <dgm:prSet phldrT="[Text]"/>
      <dgm:spPr/>
      <dgm:t>
        <a:bodyPr/>
        <a:lstStyle/>
        <a:p>
          <a:r>
            <a:rPr lang="en-IN" dirty="0" smtClean="0"/>
            <a:t>Resource</a:t>
          </a:r>
        </a:p>
        <a:p>
          <a:r>
            <a:rPr lang="en-IN" dirty="0" smtClean="0"/>
            <a:t>Based</a:t>
          </a:r>
        </a:p>
        <a:p>
          <a:r>
            <a:rPr lang="en-IN" dirty="0" smtClean="0"/>
            <a:t>Model</a:t>
          </a:r>
          <a:endParaRPr lang="en-IN" dirty="0"/>
        </a:p>
      </dgm:t>
    </dgm:pt>
    <dgm:pt modelId="{550DB8F5-4E68-48E4-9AC1-22A852E07B9E}" type="parTrans" cxnId="{AD08201B-565C-4BDA-9489-AD01B4942827}">
      <dgm:prSet/>
      <dgm:spPr/>
      <dgm:t>
        <a:bodyPr/>
        <a:lstStyle/>
        <a:p>
          <a:endParaRPr lang="en-IN"/>
        </a:p>
      </dgm:t>
    </dgm:pt>
    <dgm:pt modelId="{9E82E032-B6DD-40DB-BA34-9B0B75E01366}" type="sibTrans" cxnId="{AD08201B-565C-4BDA-9489-AD01B4942827}">
      <dgm:prSet/>
      <dgm:spPr/>
      <dgm:t>
        <a:bodyPr/>
        <a:lstStyle/>
        <a:p>
          <a:endParaRPr lang="en-IN"/>
        </a:p>
      </dgm:t>
    </dgm:pt>
    <dgm:pt modelId="{38B4B505-AF60-4736-9E95-2F333BC91DCB}" type="pres">
      <dgm:prSet presAssocID="{24B4473C-4F6F-4634-82B4-173D1185A8BE}" presName="compositeShape" presStyleCnt="0">
        <dgm:presLayoutVars>
          <dgm:chMax val="7"/>
          <dgm:dir/>
          <dgm:resizeHandles val="exact"/>
        </dgm:presLayoutVars>
      </dgm:prSet>
      <dgm:spPr/>
    </dgm:pt>
    <dgm:pt modelId="{14BF6646-0518-4F4C-90F8-FE3EEBF08E90}" type="pres">
      <dgm:prSet presAssocID="{AE6A42DD-7447-474F-8A98-F330AF7B9DD2}" presName="circ1" presStyleLbl="vennNode1" presStyleIdx="0" presStyleCnt="2"/>
      <dgm:spPr/>
      <dgm:t>
        <a:bodyPr/>
        <a:lstStyle/>
        <a:p>
          <a:endParaRPr lang="en-IN"/>
        </a:p>
      </dgm:t>
    </dgm:pt>
    <dgm:pt modelId="{C69402BA-9438-4A5C-9E21-A51384FBB8F0}" type="pres">
      <dgm:prSet presAssocID="{AE6A42DD-7447-474F-8A98-F330AF7B9DD2}" presName="circ1Tx" presStyleLbl="revTx" presStyleIdx="0" presStyleCnt="0">
        <dgm:presLayoutVars>
          <dgm:chMax val="0"/>
          <dgm:chPref val="0"/>
          <dgm:bulletEnabled val="1"/>
        </dgm:presLayoutVars>
      </dgm:prSet>
      <dgm:spPr/>
      <dgm:t>
        <a:bodyPr/>
        <a:lstStyle/>
        <a:p>
          <a:endParaRPr lang="en-IN"/>
        </a:p>
      </dgm:t>
    </dgm:pt>
    <dgm:pt modelId="{93ED015C-E0FF-480F-ABC1-60AC2613608E}" type="pres">
      <dgm:prSet presAssocID="{D1AEF57D-28C2-417C-9540-40EF58493101}" presName="circ2" presStyleLbl="vennNode1" presStyleIdx="1" presStyleCnt="2"/>
      <dgm:spPr/>
      <dgm:t>
        <a:bodyPr/>
        <a:lstStyle/>
        <a:p>
          <a:endParaRPr lang="en-IN"/>
        </a:p>
      </dgm:t>
    </dgm:pt>
    <dgm:pt modelId="{2645A18D-1961-4911-929E-BEAFE8BBB53B}" type="pres">
      <dgm:prSet presAssocID="{D1AEF57D-28C2-417C-9540-40EF58493101}" presName="circ2Tx" presStyleLbl="revTx" presStyleIdx="0" presStyleCnt="0">
        <dgm:presLayoutVars>
          <dgm:chMax val="0"/>
          <dgm:chPref val="0"/>
          <dgm:bulletEnabled val="1"/>
        </dgm:presLayoutVars>
      </dgm:prSet>
      <dgm:spPr/>
      <dgm:t>
        <a:bodyPr/>
        <a:lstStyle/>
        <a:p>
          <a:endParaRPr lang="en-IN"/>
        </a:p>
      </dgm:t>
    </dgm:pt>
  </dgm:ptLst>
  <dgm:cxnLst>
    <dgm:cxn modelId="{AD08201B-565C-4BDA-9489-AD01B4942827}" srcId="{24B4473C-4F6F-4634-82B4-173D1185A8BE}" destId="{D1AEF57D-28C2-417C-9540-40EF58493101}" srcOrd="1" destOrd="0" parTransId="{550DB8F5-4E68-48E4-9AC1-22A852E07B9E}" sibTransId="{9E82E032-B6DD-40DB-BA34-9B0B75E01366}"/>
    <dgm:cxn modelId="{CE344955-EE84-450F-99DC-A30FA49DDBAD}" type="presOf" srcId="{D1AEF57D-28C2-417C-9540-40EF58493101}" destId="{2645A18D-1961-4911-929E-BEAFE8BBB53B}" srcOrd="1" destOrd="0" presId="urn:microsoft.com/office/officeart/2005/8/layout/venn1"/>
    <dgm:cxn modelId="{32EEB552-40CA-4B2B-909C-DE86F02242F7}" type="presOf" srcId="{AE6A42DD-7447-474F-8A98-F330AF7B9DD2}" destId="{14BF6646-0518-4F4C-90F8-FE3EEBF08E90}" srcOrd="0" destOrd="0" presId="urn:microsoft.com/office/officeart/2005/8/layout/venn1"/>
    <dgm:cxn modelId="{C996266A-4D01-4D60-9391-D860A6DD56CD}" type="presOf" srcId="{24B4473C-4F6F-4634-82B4-173D1185A8BE}" destId="{38B4B505-AF60-4736-9E95-2F333BC91DCB}" srcOrd="0" destOrd="0" presId="urn:microsoft.com/office/officeart/2005/8/layout/venn1"/>
    <dgm:cxn modelId="{437D0ECD-6516-4A0E-88BE-1F4B10086947}" type="presOf" srcId="{AE6A42DD-7447-474F-8A98-F330AF7B9DD2}" destId="{C69402BA-9438-4A5C-9E21-A51384FBB8F0}" srcOrd="1" destOrd="0" presId="urn:microsoft.com/office/officeart/2005/8/layout/venn1"/>
    <dgm:cxn modelId="{E39BDBA0-2D6F-4387-8898-4E2720F82617}" srcId="{24B4473C-4F6F-4634-82B4-173D1185A8BE}" destId="{AE6A42DD-7447-474F-8A98-F330AF7B9DD2}" srcOrd="0" destOrd="0" parTransId="{CA5E5FDC-B7E2-45E5-9EDB-F2A2EF46E5EF}" sibTransId="{55105035-CCA0-46FE-B844-7121F8BB4EB1}"/>
    <dgm:cxn modelId="{9D389492-67FE-497E-BAA6-83D56D839BDC}" type="presOf" srcId="{D1AEF57D-28C2-417C-9540-40EF58493101}" destId="{93ED015C-E0FF-480F-ABC1-60AC2613608E}" srcOrd="0" destOrd="0" presId="urn:microsoft.com/office/officeart/2005/8/layout/venn1"/>
    <dgm:cxn modelId="{0C872C13-F3DA-4037-93CC-0424E4177EAF}" type="presParOf" srcId="{38B4B505-AF60-4736-9E95-2F333BC91DCB}" destId="{14BF6646-0518-4F4C-90F8-FE3EEBF08E90}" srcOrd="0" destOrd="0" presId="urn:microsoft.com/office/officeart/2005/8/layout/venn1"/>
    <dgm:cxn modelId="{B86C5660-B440-4455-8529-4828B2124403}" type="presParOf" srcId="{38B4B505-AF60-4736-9E95-2F333BC91DCB}" destId="{C69402BA-9438-4A5C-9E21-A51384FBB8F0}" srcOrd="1" destOrd="0" presId="urn:microsoft.com/office/officeart/2005/8/layout/venn1"/>
    <dgm:cxn modelId="{12A32E21-8B14-4572-9A11-5C8B0AC569E0}" type="presParOf" srcId="{38B4B505-AF60-4736-9E95-2F333BC91DCB}" destId="{93ED015C-E0FF-480F-ABC1-60AC2613608E}" srcOrd="2" destOrd="0" presId="urn:microsoft.com/office/officeart/2005/8/layout/venn1"/>
    <dgm:cxn modelId="{60D5C502-3021-473A-A957-CFAF3E02A001}" type="presParOf" srcId="{38B4B505-AF60-4736-9E95-2F333BC91DCB}" destId="{2645A18D-1961-4911-929E-BEAFE8BBB53B}"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BF6646-0518-4F4C-90F8-FE3EEBF08E90}">
      <dsp:nvSpPr>
        <dsp:cNvPr id="0" name=""/>
        <dsp:cNvSpPr/>
      </dsp:nvSpPr>
      <dsp:spPr>
        <a:xfrm>
          <a:off x="174878" y="129159"/>
          <a:ext cx="4313682" cy="4313681"/>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578100">
            <a:lnSpc>
              <a:spcPct val="90000"/>
            </a:lnSpc>
            <a:spcBef>
              <a:spcPct val="0"/>
            </a:spcBef>
            <a:spcAft>
              <a:spcPct val="35000"/>
            </a:spcAft>
          </a:pPr>
          <a:r>
            <a:rPr lang="en-IN" sz="5800" kern="1200" dirty="0" smtClean="0"/>
            <a:t>I/O</a:t>
          </a:r>
        </a:p>
        <a:p>
          <a:pPr lvl="0" algn="ctr" defTabSz="2578100">
            <a:lnSpc>
              <a:spcPct val="90000"/>
            </a:lnSpc>
            <a:spcBef>
              <a:spcPct val="0"/>
            </a:spcBef>
            <a:spcAft>
              <a:spcPct val="35000"/>
            </a:spcAft>
          </a:pPr>
          <a:r>
            <a:rPr lang="en-IN" sz="5800" kern="1200" dirty="0" smtClean="0"/>
            <a:t>Model</a:t>
          </a:r>
          <a:endParaRPr lang="en-IN" sz="5800" kern="1200" dirty="0"/>
        </a:p>
      </dsp:txBody>
      <dsp:txXfrm>
        <a:off x="777239" y="637834"/>
        <a:ext cx="2487168" cy="3296330"/>
      </dsp:txXfrm>
    </dsp:sp>
    <dsp:sp modelId="{93ED015C-E0FF-480F-ABC1-60AC2613608E}">
      <dsp:nvSpPr>
        <dsp:cNvPr id="0" name=""/>
        <dsp:cNvSpPr/>
      </dsp:nvSpPr>
      <dsp:spPr>
        <a:xfrm>
          <a:off x="3283839" y="129159"/>
          <a:ext cx="4313682" cy="4313681"/>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578100">
            <a:lnSpc>
              <a:spcPct val="90000"/>
            </a:lnSpc>
            <a:spcBef>
              <a:spcPct val="0"/>
            </a:spcBef>
            <a:spcAft>
              <a:spcPct val="35000"/>
            </a:spcAft>
          </a:pPr>
          <a:r>
            <a:rPr lang="en-IN" sz="5800" kern="1200" dirty="0" smtClean="0"/>
            <a:t>Resource</a:t>
          </a:r>
        </a:p>
        <a:p>
          <a:pPr lvl="0" algn="ctr" defTabSz="2578100">
            <a:lnSpc>
              <a:spcPct val="90000"/>
            </a:lnSpc>
            <a:spcBef>
              <a:spcPct val="0"/>
            </a:spcBef>
            <a:spcAft>
              <a:spcPct val="35000"/>
            </a:spcAft>
          </a:pPr>
          <a:r>
            <a:rPr lang="en-IN" sz="5800" kern="1200" dirty="0" smtClean="0"/>
            <a:t>Based</a:t>
          </a:r>
        </a:p>
        <a:p>
          <a:pPr lvl="0" algn="ctr" defTabSz="2578100">
            <a:lnSpc>
              <a:spcPct val="90000"/>
            </a:lnSpc>
            <a:spcBef>
              <a:spcPct val="0"/>
            </a:spcBef>
            <a:spcAft>
              <a:spcPct val="35000"/>
            </a:spcAft>
          </a:pPr>
          <a:r>
            <a:rPr lang="en-IN" sz="5800" kern="1200" dirty="0" smtClean="0"/>
            <a:t>Model</a:t>
          </a:r>
          <a:endParaRPr lang="en-IN" sz="5800" kern="1200" dirty="0"/>
        </a:p>
      </dsp:txBody>
      <dsp:txXfrm>
        <a:off x="4507992" y="637834"/>
        <a:ext cx="2487168" cy="329633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ABD0DF-4F7F-4EB5-9FB1-148C4E6C1662}" type="datetimeFigureOut">
              <a:rPr lang="en-IN" smtClean="0"/>
              <a:t>06-01-2023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FB77DC-99AE-4090-BCFE-C4CB5AE8923B}" type="slidenum">
              <a:rPr lang="en-IN" smtClean="0"/>
              <a:t>‹#›</a:t>
            </a:fld>
            <a:endParaRPr lang="en-IN"/>
          </a:p>
        </p:txBody>
      </p:sp>
    </p:spTree>
    <p:extLst>
      <p:ext uri="{BB962C8B-B14F-4D97-AF65-F5344CB8AC3E}">
        <p14:creationId xmlns:p14="http://schemas.microsoft.com/office/powerpoint/2010/main" val="3773959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688B5D5-A02F-42FC-99F3-0188A3AAE986}" type="datetimeFigureOut">
              <a:rPr lang="en-IN" smtClean="0"/>
              <a:t>06-01-2023</a:t>
            </a:fld>
            <a:endParaRPr lang="en-IN"/>
          </a:p>
        </p:txBody>
      </p:sp>
      <p:sp>
        <p:nvSpPr>
          <p:cNvPr id="17" name="Footer Placeholder 16"/>
          <p:cNvSpPr>
            <a:spLocks noGrp="1"/>
          </p:cNvSpPr>
          <p:nvPr>
            <p:ph type="ftr" sz="quarter" idx="11"/>
          </p:nvPr>
        </p:nvSpPr>
        <p:spPr/>
        <p:txBody>
          <a:bodyPr/>
          <a:lstStyle/>
          <a:p>
            <a:endParaRPr lang="en-IN"/>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145E480-221A-4E23-BCE4-7288AA1D6613}" type="slidenum">
              <a:rPr lang="en-IN" smtClean="0"/>
              <a:t>‹#›</a:t>
            </a:fld>
            <a:endParaRPr lang="en-IN"/>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88B5D5-A02F-42FC-99F3-0188A3AAE986}" type="datetimeFigureOut">
              <a:rPr lang="en-IN" smtClean="0"/>
              <a:t>06-01-2023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45E480-221A-4E23-BCE4-7288AA1D6613}"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88B5D5-A02F-42FC-99F3-0188A3AAE986}" type="datetimeFigureOut">
              <a:rPr lang="en-IN" smtClean="0"/>
              <a:t>06-01-2023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45E480-221A-4E23-BCE4-7288AA1D6613}"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688B5D5-A02F-42FC-99F3-0188A3AAE986}" type="datetimeFigureOut">
              <a:rPr lang="en-IN" smtClean="0"/>
              <a:t>06-01-2023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145E480-221A-4E23-BCE4-7288AA1D6613}" type="slidenum">
              <a:rPr lang="en-IN" smtClean="0"/>
              <a:t>‹#›</a:t>
            </a:fld>
            <a:endParaRPr lang="en-IN"/>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688B5D5-A02F-42FC-99F3-0188A3AAE986}" type="datetimeFigureOut">
              <a:rPr lang="en-IN" smtClean="0"/>
              <a:t>06-01-2023</a:t>
            </a:fld>
            <a:endParaRPr lang="en-IN"/>
          </a:p>
        </p:txBody>
      </p:sp>
      <p:sp>
        <p:nvSpPr>
          <p:cNvPr id="5" name="Footer Placeholder 4"/>
          <p:cNvSpPr>
            <a:spLocks noGrp="1"/>
          </p:cNvSpPr>
          <p:nvPr>
            <p:ph type="ftr" sz="quarter" idx="11"/>
          </p:nvPr>
        </p:nvSpPr>
        <p:spPr>
          <a:xfrm>
            <a:off x="800100" y="6172200"/>
            <a:ext cx="4000500" cy="457200"/>
          </a:xfrm>
        </p:spPr>
        <p:txBody>
          <a:bodyPr/>
          <a:lstStyle/>
          <a:p>
            <a:endParaRPr lang="en-IN"/>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145E480-221A-4E23-BCE4-7288AA1D6613}"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688B5D5-A02F-42FC-99F3-0188A3AAE986}" type="datetimeFigureOut">
              <a:rPr lang="en-IN" smtClean="0"/>
              <a:t>06-01-2023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145E480-221A-4E23-BCE4-7288AA1D6613}" type="slidenum">
              <a:rPr lang="en-IN" smtClean="0"/>
              <a:t>‹#›</a:t>
            </a:fld>
            <a:endParaRPr lang="en-IN"/>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688B5D5-A02F-42FC-99F3-0188A3AAE986}" type="datetimeFigureOut">
              <a:rPr lang="en-IN" smtClean="0"/>
              <a:t>06-01-2023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145E480-221A-4E23-BCE4-7288AA1D6613}" type="slidenum">
              <a:rPr lang="en-IN" smtClean="0"/>
              <a:t>‹#›</a:t>
            </a:fld>
            <a:endParaRPr lang="en-IN"/>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688B5D5-A02F-42FC-99F3-0188A3AAE986}" type="datetimeFigureOut">
              <a:rPr lang="en-IN" smtClean="0"/>
              <a:t>06-01-2023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145E480-221A-4E23-BCE4-7288AA1D6613}"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88B5D5-A02F-42FC-99F3-0188A3AAE986}" type="datetimeFigureOut">
              <a:rPr lang="en-IN" smtClean="0"/>
              <a:t>06-01-2023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145E480-221A-4E23-BCE4-7288AA1D6613}"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688B5D5-A02F-42FC-99F3-0188A3AAE986}" type="datetimeFigureOut">
              <a:rPr lang="en-IN" smtClean="0"/>
              <a:t>06-01-2023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145E480-221A-4E23-BCE4-7288AA1D6613}" type="slidenum">
              <a:rPr lang="en-IN" smtClean="0"/>
              <a:t>‹#›</a:t>
            </a:fld>
            <a:endParaRPr lang="en-IN"/>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688B5D5-A02F-42FC-99F3-0188A3AAE986}" type="datetimeFigureOut">
              <a:rPr lang="en-IN" smtClean="0"/>
              <a:t>06-01-2023</a:t>
            </a:fld>
            <a:endParaRPr lang="en-IN"/>
          </a:p>
        </p:txBody>
      </p:sp>
      <p:sp>
        <p:nvSpPr>
          <p:cNvPr id="6" name="Footer Placeholder 5"/>
          <p:cNvSpPr>
            <a:spLocks noGrp="1"/>
          </p:cNvSpPr>
          <p:nvPr>
            <p:ph type="ftr" sz="quarter" idx="11"/>
          </p:nvPr>
        </p:nvSpPr>
        <p:spPr>
          <a:xfrm>
            <a:off x="914400" y="6172200"/>
            <a:ext cx="3886200" cy="457200"/>
          </a:xfrm>
        </p:spPr>
        <p:txBody>
          <a:bodyPr/>
          <a:lstStyle/>
          <a:p>
            <a:endParaRPr lang="en-IN"/>
          </a:p>
        </p:txBody>
      </p:sp>
      <p:sp>
        <p:nvSpPr>
          <p:cNvPr id="7" name="Slide Number Placeholder 6"/>
          <p:cNvSpPr>
            <a:spLocks noGrp="1"/>
          </p:cNvSpPr>
          <p:nvPr>
            <p:ph type="sldNum" sz="quarter" idx="12"/>
          </p:nvPr>
        </p:nvSpPr>
        <p:spPr>
          <a:xfrm>
            <a:off x="146304" y="6208776"/>
            <a:ext cx="457200" cy="457200"/>
          </a:xfrm>
        </p:spPr>
        <p:txBody>
          <a:bodyPr/>
          <a:lstStyle/>
          <a:p>
            <a:fld id="{B145E480-221A-4E23-BCE4-7288AA1D6613}" type="slidenum">
              <a:rPr lang="en-IN" smtClean="0"/>
              <a:t>‹#›</a:t>
            </a:fld>
            <a:endParaRPr lang="en-IN"/>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688B5D5-A02F-42FC-99F3-0188A3AAE986}" type="datetimeFigureOut">
              <a:rPr lang="en-IN" smtClean="0"/>
              <a:t>06-01-2023</a:t>
            </a:fld>
            <a:endParaRPr lang="en-IN"/>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IN"/>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145E480-221A-4E23-BCE4-7288AA1D6613}"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59632" y="3645024"/>
            <a:ext cx="6400800" cy="1600200"/>
          </a:xfrm>
        </p:spPr>
        <p:txBody>
          <a:bodyPr>
            <a:normAutofit/>
          </a:bodyPr>
          <a:lstStyle/>
          <a:p>
            <a:r>
              <a:rPr lang="en-US" sz="2800" b="1" dirty="0" smtClean="0">
                <a:solidFill>
                  <a:schemeClr val="tx1"/>
                </a:solidFill>
                <a:latin typeface="Times New Roman" pitchFamily="18" charset="0"/>
                <a:cs typeface="Times New Roman" pitchFamily="18" charset="0"/>
              </a:rPr>
              <a:t>Section-1</a:t>
            </a:r>
          </a:p>
          <a:p>
            <a:r>
              <a:rPr lang="en-US" sz="2800" b="1" dirty="0" smtClean="0">
                <a:solidFill>
                  <a:schemeClr val="tx1"/>
                </a:solidFill>
                <a:latin typeface="Times New Roman" pitchFamily="18" charset="0"/>
                <a:cs typeface="Times New Roman" pitchFamily="18" charset="0"/>
              </a:rPr>
              <a:t>Unit-1</a:t>
            </a:r>
          </a:p>
          <a:p>
            <a:r>
              <a:rPr lang="en-US" sz="2800" b="1" dirty="0" smtClean="0">
                <a:solidFill>
                  <a:schemeClr val="tx1"/>
                </a:solidFill>
                <a:latin typeface="Times New Roman" pitchFamily="18" charset="0"/>
                <a:cs typeface="Times New Roman" pitchFamily="18" charset="0"/>
              </a:rPr>
              <a:t>Business Strategy </a:t>
            </a:r>
            <a:endParaRPr lang="en-IN" sz="2800" b="1" dirty="0">
              <a:solidFill>
                <a:schemeClr val="tx1"/>
              </a:solidFill>
              <a:latin typeface="Times New Roman" pitchFamily="18" charset="0"/>
              <a:cs typeface="Times New Roman" pitchFamily="18" charset="0"/>
            </a:endParaRPr>
          </a:p>
        </p:txBody>
      </p:sp>
      <p:sp>
        <p:nvSpPr>
          <p:cNvPr id="2" name="Title 1"/>
          <p:cNvSpPr>
            <a:spLocks noGrp="1"/>
          </p:cNvSpPr>
          <p:nvPr>
            <p:ph type="ctrTitle"/>
          </p:nvPr>
        </p:nvSpPr>
        <p:spPr/>
        <p:txBody>
          <a:bodyPr>
            <a:normAutofit/>
          </a:bodyPr>
          <a:lstStyle/>
          <a:p>
            <a:r>
              <a:rPr lang="en-US" sz="3200" b="1" u="sng" dirty="0" smtClean="0">
                <a:latin typeface="Times New Roman" pitchFamily="18" charset="0"/>
                <a:cs typeface="Times New Roman" pitchFamily="18" charset="0"/>
              </a:rPr>
              <a:t>Business Strategy </a:t>
            </a:r>
            <a:endParaRPr lang="en-IN" sz="3200" b="1" u="sng" dirty="0">
              <a:latin typeface="Times New Roman" pitchFamily="18" charset="0"/>
              <a:cs typeface="Times New Roman" pitchFamily="18" charset="0"/>
            </a:endParaRPr>
          </a:p>
        </p:txBody>
      </p:sp>
    </p:spTree>
    <p:extLst>
      <p:ext uri="{BB962C8B-B14F-4D97-AF65-F5344CB8AC3E}">
        <p14:creationId xmlns:p14="http://schemas.microsoft.com/office/powerpoint/2010/main" val="42375101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404664"/>
            <a:ext cx="7772400" cy="6048672"/>
          </a:xfrm>
        </p:spPr>
        <p:txBody>
          <a:bodyPr/>
          <a:lstStyle/>
          <a:p>
            <a:r>
              <a:rPr lang="en-IN" dirty="0" smtClean="0">
                <a:latin typeface="Times New Roman" pitchFamily="18" charset="0"/>
                <a:cs typeface="Times New Roman" pitchFamily="18" charset="0"/>
              </a:rPr>
              <a:t>Making wise decisions:-</a:t>
            </a:r>
          </a:p>
          <a:p>
            <a:pPr marL="0" indent="0">
              <a:buNone/>
            </a:pPr>
            <a:endParaRPr lang="en-IN" dirty="0" smtClean="0">
              <a:latin typeface="Times New Roman" pitchFamily="18" charset="0"/>
              <a:cs typeface="Times New Roman" pitchFamily="18" charset="0"/>
            </a:endParaRPr>
          </a:p>
          <a:p>
            <a:pPr marL="0" indent="0">
              <a:buNone/>
            </a:pPr>
            <a:r>
              <a:rPr lang="en-IN" dirty="0" smtClean="0">
                <a:latin typeface="Times New Roman" pitchFamily="18" charset="0"/>
                <a:cs typeface="Times New Roman" pitchFamily="18" charset="0"/>
              </a:rPr>
              <a:t>Without direction and sense of purpose, it is difficult to assess the merit of certain decisions. Investing in a new asset may make clear sense with a goal to expand distribution, but may not seems like a wise choice otherwise. A business strategy will give you a clear vision that will help you to determine between good and bad decisions. </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4133380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404664"/>
            <a:ext cx="7772400" cy="5904656"/>
          </a:xfrm>
        </p:spPr>
        <p:txBody>
          <a:bodyPr/>
          <a:lstStyle/>
          <a:p>
            <a:pPr algn="just"/>
            <a:r>
              <a:rPr lang="en-IN" dirty="0" smtClean="0">
                <a:latin typeface="Times New Roman" pitchFamily="18" charset="0"/>
                <a:cs typeface="Times New Roman" pitchFamily="18" charset="0"/>
              </a:rPr>
              <a:t>Avoid competitive convergence:-</a:t>
            </a:r>
          </a:p>
          <a:p>
            <a:pPr marL="0" indent="0" algn="just">
              <a:buNone/>
            </a:pPr>
            <a:endParaRPr lang="en-IN" dirty="0">
              <a:latin typeface="Times New Roman" pitchFamily="18" charset="0"/>
              <a:cs typeface="Times New Roman" pitchFamily="18" charset="0"/>
            </a:endParaRPr>
          </a:p>
          <a:p>
            <a:pPr marL="0" indent="0" algn="just">
              <a:buNone/>
            </a:pPr>
            <a:r>
              <a:rPr lang="en-IN" dirty="0" smtClean="0">
                <a:latin typeface="Times New Roman" pitchFamily="18" charset="0"/>
                <a:cs typeface="Times New Roman" pitchFamily="18" charset="0"/>
              </a:rPr>
              <a:t>Companies without a business strategy will often look at their competitors for best practice and this can lead to competitive convergence. With competitive convergence it can become impossible to determine between the companies and the market can become diluted. </a:t>
            </a:r>
          </a:p>
          <a:p>
            <a:pPr marL="0" indent="0" algn="just">
              <a:buNone/>
            </a:pPr>
            <a:endParaRPr lang="en-IN" dirty="0">
              <a:latin typeface="Times New Roman" pitchFamily="18" charset="0"/>
              <a:cs typeface="Times New Roman" pitchFamily="18" charset="0"/>
            </a:endParaRPr>
          </a:p>
          <a:p>
            <a:pPr marL="0" indent="0" algn="just">
              <a:buNone/>
            </a:pPr>
            <a:r>
              <a:rPr lang="en-IN" dirty="0" smtClean="0">
                <a:latin typeface="Times New Roman" pitchFamily="18" charset="0"/>
                <a:cs typeface="Times New Roman" pitchFamily="18" charset="0"/>
              </a:rPr>
              <a:t>With a business strategy however you can implement a unique plan that will make you stand out from the crowd instead of just following the trends. </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92183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683568" y="332656"/>
            <a:ext cx="8003232" cy="6048672"/>
          </a:xfrm>
        </p:spPr>
        <p:txBody>
          <a:bodyPr/>
          <a:lstStyle/>
          <a:p>
            <a:pPr algn="just"/>
            <a:r>
              <a:rPr lang="en-IN" dirty="0" smtClean="0">
                <a:latin typeface="Times New Roman" pitchFamily="18" charset="0"/>
                <a:cs typeface="Times New Roman" pitchFamily="18" charset="0"/>
              </a:rPr>
              <a:t>Measure Success:- </a:t>
            </a:r>
          </a:p>
          <a:p>
            <a:pPr marL="0" indent="0" algn="just">
              <a:buNone/>
            </a:pPr>
            <a:r>
              <a:rPr lang="en-IN" dirty="0" smtClean="0">
                <a:latin typeface="Times New Roman" pitchFamily="18" charset="0"/>
                <a:cs typeface="Times New Roman" pitchFamily="18" charset="0"/>
              </a:rPr>
              <a:t>Without a business strategy, it can be difficult to measure success because you won’t know what you are trying to achieve. A business strategy will set targets that will allow you to measure your success by comparing yourself to them. This can help you to keep focused on success and ensure that you are constantly progressing.</a:t>
            </a:r>
          </a:p>
          <a:p>
            <a:pPr marL="0" indent="0" algn="just">
              <a:buNone/>
            </a:pPr>
            <a:endParaRPr lang="en-IN" dirty="0">
              <a:latin typeface="Times New Roman" pitchFamily="18" charset="0"/>
              <a:cs typeface="Times New Roman" pitchFamily="18" charset="0"/>
            </a:endParaRPr>
          </a:p>
          <a:p>
            <a:pPr algn="just"/>
            <a:r>
              <a:rPr lang="en-IN" dirty="0" smtClean="0">
                <a:latin typeface="Times New Roman" pitchFamily="18" charset="0"/>
                <a:cs typeface="Times New Roman" pitchFamily="18" charset="0"/>
              </a:rPr>
              <a:t>Increase satisfaction:-</a:t>
            </a:r>
          </a:p>
          <a:p>
            <a:pPr marL="0" indent="0" algn="just">
              <a:buNone/>
            </a:pPr>
            <a:r>
              <a:rPr lang="en-IN" dirty="0" smtClean="0">
                <a:latin typeface="Times New Roman" pitchFamily="18" charset="0"/>
                <a:cs typeface="Times New Roman" pitchFamily="18" charset="0"/>
              </a:rPr>
              <a:t>One of the most common reason of leaving any job is the lack of job satisfaction. By having a clear strategy for your business that has set some standards will motivate employee to achieve it and that will give them feel of contribution of their efforts to organization.</a:t>
            </a:r>
          </a:p>
        </p:txBody>
      </p:sp>
    </p:spTree>
    <p:extLst>
      <p:ext uri="{BB962C8B-B14F-4D97-AF65-F5344CB8AC3E}">
        <p14:creationId xmlns:p14="http://schemas.microsoft.com/office/powerpoint/2010/main" val="21679626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50106"/>
          </a:xfrm>
        </p:spPr>
        <p:txBody>
          <a:bodyPr>
            <a:normAutofit/>
          </a:bodyPr>
          <a:lstStyle/>
          <a:p>
            <a:pPr algn="just"/>
            <a:r>
              <a:rPr lang="en-IN" sz="3200" b="1" dirty="0" smtClean="0">
                <a:solidFill>
                  <a:schemeClr val="tx1"/>
                </a:solidFill>
                <a:latin typeface="Times New Roman" pitchFamily="18" charset="0"/>
                <a:cs typeface="Times New Roman" pitchFamily="18" charset="0"/>
              </a:rPr>
              <a:t>Introduction to strategic management:-</a:t>
            </a:r>
            <a:endParaRPr lang="en-IN" sz="3200" b="1"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196752"/>
            <a:ext cx="7772400" cy="5256584"/>
          </a:xfrm>
        </p:spPr>
        <p:txBody>
          <a:bodyPr>
            <a:normAutofit fontScale="92500"/>
          </a:bodyPr>
          <a:lstStyle/>
          <a:p>
            <a:pPr algn="just"/>
            <a:r>
              <a:rPr lang="en-IN" sz="2400" dirty="0" smtClean="0">
                <a:latin typeface="Times New Roman" pitchFamily="18" charset="0"/>
                <a:cs typeface="Times New Roman" pitchFamily="18" charset="0"/>
              </a:rPr>
              <a:t>Strategic management can also be defined as a bundle of decisions and acts which a manager undertakes and which decides the result of the firm’s performance.</a:t>
            </a:r>
          </a:p>
          <a:p>
            <a:pPr algn="just"/>
            <a:r>
              <a:rPr lang="en-IN" sz="2400" dirty="0" smtClean="0">
                <a:latin typeface="Times New Roman" pitchFamily="18" charset="0"/>
                <a:cs typeface="Times New Roman" pitchFamily="18" charset="0"/>
              </a:rPr>
              <a:t>Strategic management is nothing but planning for both predictable as well as unfeasible contingencies. It helps us to identify the direction in which an organization is moving.</a:t>
            </a:r>
          </a:p>
          <a:p>
            <a:pPr algn="just"/>
            <a:r>
              <a:rPr lang="en-IN" sz="2400" dirty="0" smtClean="0">
                <a:latin typeface="Times New Roman" pitchFamily="18" charset="0"/>
                <a:cs typeface="Times New Roman" pitchFamily="18" charset="0"/>
              </a:rPr>
              <a:t>Strategic management gives a broader perspective to the employees of an organization and they can better understand how their job fits into the entire organizational plan and how it is correlated to the other organizational members. </a:t>
            </a:r>
          </a:p>
          <a:p>
            <a:pPr algn="just"/>
            <a:r>
              <a:rPr lang="en-IN" sz="2400" dirty="0" smtClean="0">
                <a:latin typeface="Times New Roman" pitchFamily="18" charset="0"/>
                <a:cs typeface="Times New Roman" pitchFamily="18" charset="0"/>
              </a:rPr>
              <a:t>One of the major role of strategic management is to incorporate various functional areas of the organization completely as well as to ensure these functional areas harmonize and get together well. </a:t>
            </a:r>
          </a:p>
          <a:p>
            <a:pPr algn="just"/>
            <a:endParaRPr lang="en-IN" sz="2400" dirty="0" smtClean="0">
              <a:latin typeface="Times New Roman" pitchFamily="18" charset="0"/>
              <a:cs typeface="Times New Roman" pitchFamily="18" charset="0"/>
            </a:endParaRPr>
          </a:p>
          <a:p>
            <a:pPr algn="just"/>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38850950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50106"/>
          </a:xfrm>
        </p:spPr>
        <p:txBody>
          <a:bodyPr>
            <a:normAutofit fontScale="90000"/>
          </a:bodyPr>
          <a:lstStyle/>
          <a:p>
            <a:r>
              <a:rPr lang="en-IN" b="1" dirty="0" smtClean="0">
                <a:solidFill>
                  <a:schemeClr val="tx1"/>
                </a:solidFill>
                <a:latin typeface="Times New Roman" pitchFamily="18" charset="0"/>
                <a:cs typeface="Times New Roman" pitchFamily="18" charset="0"/>
              </a:rPr>
              <a:t>Definition of Strategic Management:- </a:t>
            </a:r>
            <a:endParaRPr lang="en-IN" b="1" dirty="0">
              <a:solidFill>
                <a:schemeClr val="tx1"/>
              </a:solidFill>
              <a:latin typeface="Times New Roman" pitchFamily="18" charset="0"/>
              <a:cs typeface="Times New Roman" pitchFamily="18" charset="0"/>
            </a:endParaRPr>
          </a:p>
        </p:txBody>
      </p:sp>
      <p:sp>
        <p:nvSpPr>
          <p:cNvPr id="5" name="Content Placeholder 4"/>
          <p:cNvSpPr>
            <a:spLocks noGrp="1"/>
          </p:cNvSpPr>
          <p:nvPr>
            <p:ph sz="quarter" idx="1"/>
          </p:nvPr>
        </p:nvSpPr>
        <p:spPr>
          <a:xfrm>
            <a:off x="899592" y="1556792"/>
            <a:ext cx="7772400" cy="4570482"/>
          </a:xfrm>
          <a:prstGeom prst="rect">
            <a:avLst/>
          </a:prstGeom>
        </p:spPr>
        <p:txBody>
          <a:bodyPr>
            <a:spAutoFit/>
          </a:bodyPr>
          <a:lstStyle/>
          <a:p>
            <a:pPr algn="just"/>
            <a:r>
              <a:rPr lang="en-US" dirty="0">
                <a:latin typeface="Times New Roman" pitchFamily="18" charset="0"/>
                <a:cs typeface="Times New Roman" pitchFamily="18" charset="0"/>
              </a:rPr>
              <a:t>Strategic management can be defined as the art and science of formulating, implementing, and evaluating cross-functional decisions that enable an organization to achieve its objectives. </a:t>
            </a:r>
            <a:endParaRPr lang="en-US" dirty="0" smtClean="0">
              <a:latin typeface="Times New Roman" pitchFamily="18" charset="0"/>
              <a:cs typeface="Times New Roman" pitchFamily="18" charset="0"/>
            </a:endParaRPr>
          </a:p>
          <a:p>
            <a:pPr marL="0" indent="0" algn="just">
              <a:buNone/>
            </a:pPr>
            <a:endParaRPr lang="en-US" dirty="0" smtClean="0">
              <a:latin typeface="Times New Roman" pitchFamily="18" charset="0"/>
              <a:cs typeface="Times New Roman" pitchFamily="18" charset="0"/>
            </a:endParaRPr>
          </a:p>
          <a:p>
            <a:pPr algn="just"/>
            <a:r>
              <a:rPr lang="en-US" b="1" dirty="0" smtClean="0">
                <a:latin typeface="Times New Roman" pitchFamily="18" charset="0"/>
                <a:cs typeface="Times New Roman" pitchFamily="18" charset="0"/>
              </a:rPr>
              <a:t>According to Ansoff:-</a:t>
            </a:r>
          </a:p>
          <a:p>
            <a:pPr marL="0" indent="0" algn="just">
              <a:buNone/>
            </a:pPr>
            <a:r>
              <a:rPr lang="en-US" sz="2400" dirty="0">
                <a:latin typeface="Times New Roman" pitchFamily="18" charset="0"/>
                <a:cs typeface="Times New Roman" pitchFamily="18" charset="0"/>
              </a:rPr>
              <a:t>S</a:t>
            </a:r>
            <a:r>
              <a:rPr lang="en-US" sz="2400" dirty="0" smtClean="0">
                <a:latin typeface="Times New Roman" pitchFamily="18" charset="0"/>
                <a:cs typeface="Times New Roman" pitchFamily="18" charset="0"/>
              </a:rPr>
              <a:t>trategic management is a systematic approach to a major and increasingly important responsibility of general management to position and relate the firm to its environment in a way that will </a:t>
            </a:r>
            <a:r>
              <a:rPr lang="en-US" sz="2400" dirty="0" err="1" smtClean="0">
                <a:latin typeface="Times New Roman" pitchFamily="18" charset="0"/>
                <a:cs typeface="Times New Roman" pitchFamily="18" charset="0"/>
              </a:rPr>
              <a:t>ensureits</a:t>
            </a:r>
            <a:r>
              <a:rPr lang="en-US" sz="2400" dirty="0" smtClean="0">
                <a:latin typeface="Times New Roman" pitchFamily="18" charset="0"/>
                <a:cs typeface="Times New Roman" pitchFamily="18" charset="0"/>
              </a:rPr>
              <a:t> continued success and make it secure from surprises.  </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963670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06090"/>
          </a:xfrm>
        </p:spPr>
        <p:txBody>
          <a:bodyPr>
            <a:normAutofit/>
          </a:bodyPr>
          <a:lstStyle/>
          <a:p>
            <a:r>
              <a:rPr lang="en-US" sz="3200" b="1" dirty="0" smtClean="0">
                <a:solidFill>
                  <a:schemeClr val="tx1"/>
                </a:solidFill>
                <a:latin typeface="Times New Roman" pitchFamily="18" charset="0"/>
                <a:cs typeface="Times New Roman" pitchFamily="18" charset="0"/>
              </a:rPr>
              <a:t>Strategic management process:-</a:t>
            </a:r>
            <a:endParaRPr lang="en-IN" sz="3200" b="1" dirty="0">
              <a:solidFill>
                <a:schemeClr val="tx1"/>
              </a:solidFill>
              <a:latin typeface="Times New Roman" pitchFamily="18" charset="0"/>
              <a:cs typeface="Times New Roman" pitchFamily="18" charset="0"/>
            </a:endParaRPr>
          </a:p>
        </p:txBody>
      </p:sp>
      <p:sp>
        <p:nvSpPr>
          <p:cNvPr id="5" name="Content Placeholder 4"/>
          <p:cNvSpPr>
            <a:spLocks noGrp="1"/>
          </p:cNvSpPr>
          <p:nvPr>
            <p:ph sz="quarter" idx="1"/>
          </p:nvPr>
        </p:nvSpPr>
        <p:spPr>
          <a:xfrm>
            <a:off x="914400" y="980728"/>
            <a:ext cx="7772400" cy="5616624"/>
          </a:xfrm>
        </p:spPr>
        <p:txBody>
          <a:bodyPr>
            <a:normAutofit/>
          </a:bodyPr>
          <a:lstStyle/>
          <a:p>
            <a:r>
              <a:rPr lang="en-US" sz="3200" dirty="0" smtClean="0">
                <a:latin typeface="Times New Roman" pitchFamily="18" charset="0"/>
                <a:cs typeface="Times New Roman" pitchFamily="18" charset="0"/>
              </a:rPr>
              <a:t>Strategic intent:-</a:t>
            </a:r>
          </a:p>
          <a:p>
            <a:pPr marL="0" indent="0">
              <a:buNone/>
            </a:pPr>
            <a:r>
              <a:rPr lang="en-US" sz="3200" dirty="0" smtClean="0">
                <a:latin typeface="Times New Roman" pitchFamily="18" charset="0"/>
                <a:cs typeface="Times New Roman" pitchFamily="18" charset="0"/>
              </a:rPr>
              <a:t>Vision</a:t>
            </a:r>
          </a:p>
          <a:p>
            <a:pPr marL="0" indent="0">
              <a:buNone/>
            </a:pPr>
            <a:r>
              <a:rPr lang="en-US" sz="3200" dirty="0" smtClean="0">
                <a:latin typeface="Times New Roman" pitchFamily="18" charset="0"/>
                <a:cs typeface="Times New Roman" pitchFamily="18" charset="0"/>
              </a:rPr>
              <a:t>Mission</a:t>
            </a:r>
          </a:p>
          <a:p>
            <a:pPr marL="0" indent="0">
              <a:buNone/>
            </a:pPr>
            <a:r>
              <a:rPr lang="en-US" sz="3200" dirty="0" smtClean="0">
                <a:latin typeface="Times New Roman" pitchFamily="18" charset="0"/>
                <a:cs typeface="Times New Roman" pitchFamily="18" charset="0"/>
              </a:rPr>
              <a:t>Objectives</a:t>
            </a:r>
          </a:p>
          <a:p>
            <a:r>
              <a:rPr lang="en-US" sz="3200" dirty="0" smtClean="0">
                <a:latin typeface="Times New Roman" pitchFamily="18" charset="0"/>
                <a:cs typeface="Times New Roman" pitchFamily="18" charset="0"/>
              </a:rPr>
              <a:t>Strategy formulation:-</a:t>
            </a:r>
          </a:p>
          <a:p>
            <a:pPr marL="0" indent="0">
              <a:buNone/>
            </a:pPr>
            <a:r>
              <a:rPr lang="en-US" sz="3200" dirty="0" smtClean="0">
                <a:latin typeface="Times New Roman" pitchFamily="18" charset="0"/>
                <a:cs typeface="Times New Roman" pitchFamily="18" charset="0"/>
              </a:rPr>
              <a:t>SWOT Analysis</a:t>
            </a:r>
          </a:p>
          <a:p>
            <a:pPr marL="0" indent="0">
              <a:buNone/>
            </a:pPr>
            <a:r>
              <a:rPr lang="en-US" sz="3200" dirty="0" smtClean="0">
                <a:latin typeface="Times New Roman" pitchFamily="18" charset="0"/>
                <a:cs typeface="Times New Roman" pitchFamily="18" charset="0"/>
              </a:rPr>
              <a:t>Corporate level strategy</a:t>
            </a:r>
          </a:p>
          <a:p>
            <a:pPr marL="0" indent="0">
              <a:buNone/>
            </a:pPr>
            <a:r>
              <a:rPr lang="en-US" sz="3200" dirty="0" smtClean="0">
                <a:latin typeface="Times New Roman" pitchFamily="18" charset="0"/>
                <a:cs typeface="Times New Roman" pitchFamily="18" charset="0"/>
              </a:rPr>
              <a:t>Business level strategy</a:t>
            </a:r>
          </a:p>
          <a:p>
            <a:pPr marL="0" indent="0">
              <a:buNone/>
            </a:pPr>
            <a:r>
              <a:rPr lang="en-US" sz="3200" dirty="0" smtClean="0">
                <a:latin typeface="Times New Roman" pitchFamily="18" charset="0"/>
                <a:cs typeface="Times New Roman" pitchFamily="18" charset="0"/>
              </a:rPr>
              <a:t>Strategic plan </a:t>
            </a:r>
          </a:p>
          <a:p>
            <a:pPr marL="0" indent="0">
              <a:buNone/>
            </a:pPr>
            <a:endParaRPr lang="en-IN" sz="3200" dirty="0">
              <a:latin typeface="Times New Roman" pitchFamily="18" charset="0"/>
              <a:cs typeface="Times New Roman" pitchFamily="18" charset="0"/>
            </a:endParaRPr>
          </a:p>
        </p:txBody>
      </p:sp>
    </p:spTree>
    <p:extLst>
      <p:ext uri="{BB962C8B-B14F-4D97-AF65-F5344CB8AC3E}">
        <p14:creationId xmlns:p14="http://schemas.microsoft.com/office/powerpoint/2010/main" val="14528916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sz="quarter" idx="1"/>
          </p:nvPr>
        </p:nvSpPr>
        <p:spPr>
          <a:xfrm>
            <a:off x="914400" y="404813"/>
            <a:ext cx="7772400" cy="5614987"/>
          </a:xfrm>
        </p:spPr>
        <p:txBody>
          <a:bodyPr/>
          <a:lstStyle/>
          <a:p>
            <a:r>
              <a:rPr lang="en-US" dirty="0" smtClean="0">
                <a:latin typeface="Times New Roman" pitchFamily="18" charset="0"/>
                <a:cs typeface="Times New Roman" pitchFamily="18" charset="0"/>
              </a:rPr>
              <a:t>Strategy implementation:-</a:t>
            </a:r>
          </a:p>
          <a:p>
            <a:pPr marL="0" indent="0">
              <a:buNone/>
            </a:pPr>
            <a:r>
              <a:rPr lang="en-US" dirty="0" smtClean="0">
                <a:latin typeface="Times New Roman" pitchFamily="18" charset="0"/>
                <a:cs typeface="Times New Roman" pitchFamily="18" charset="0"/>
              </a:rPr>
              <a:t>Project </a:t>
            </a:r>
          </a:p>
          <a:p>
            <a:pPr marL="0" indent="0">
              <a:buNone/>
            </a:pPr>
            <a:r>
              <a:rPr lang="en-US" dirty="0" smtClean="0">
                <a:latin typeface="Times New Roman" pitchFamily="18" charset="0"/>
                <a:cs typeface="Times New Roman" pitchFamily="18" charset="0"/>
              </a:rPr>
              <a:t>Procedural </a:t>
            </a:r>
          </a:p>
          <a:p>
            <a:pPr marL="0" indent="0">
              <a:buNone/>
            </a:pPr>
            <a:r>
              <a:rPr lang="en-US" dirty="0" smtClean="0">
                <a:latin typeface="Times New Roman" pitchFamily="18" charset="0"/>
                <a:cs typeface="Times New Roman" pitchFamily="18" charset="0"/>
              </a:rPr>
              <a:t>Resource allocation</a:t>
            </a:r>
          </a:p>
          <a:p>
            <a:pPr marL="0" indent="0">
              <a:buNone/>
            </a:pPr>
            <a:r>
              <a:rPr lang="en-US" dirty="0" smtClean="0">
                <a:latin typeface="Times New Roman" pitchFamily="18" charset="0"/>
                <a:cs typeface="Times New Roman" pitchFamily="18" charset="0"/>
              </a:rPr>
              <a:t>Structural </a:t>
            </a:r>
          </a:p>
          <a:p>
            <a:pPr marL="0" indent="0">
              <a:buNone/>
            </a:pPr>
            <a:r>
              <a:rPr lang="en-US" dirty="0" smtClean="0">
                <a:latin typeface="Times New Roman" pitchFamily="18" charset="0"/>
                <a:cs typeface="Times New Roman" pitchFamily="18" charset="0"/>
              </a:rPr>
              <a:t>Behavioral</a:t>
            </a:r>
          </a:p>
          <a:p>
            <a:pPr marL="0" indent="0">
              <a:buNone/>
            </a:pPr>
            <a:endParaRPr lang="en-US" dirty="0">
              <a:latin typeface="Times New Roman" pitchFamily="18" charset="0"/>
              <a:cs typeface="Times New Roman" pitchFamily="18" charset="0"/>
            </a:endParaRPr>
          </a:p>
          <a:p>
            <a:r>
              <a:rPr lang="en-US" dirty="0" smtClean="0">
                <a:latin typeface="Times New Roman" pitchFamily="18" charset="0"/>
                <a:cs typeface="Times New Roman" pitchFamily="18" charset="0"/>
              </a:rPr>
              <a:t>Strategic evaluation:-</a:t>
            </a:r>
          </a:p>
          <a:p>
            <a:pPr marL="0" indent="0">
              <a:buNone/>
            </a:pPr>
            <a:r>
              <a:rPr lang="en-US" dirty="0" smtClean="0">
                <a:latin typeface="Times New Roman" pitchFamily="18" charset="0"/>
                <a:cs typeface="Times New Roman" pitchFamily="18" charset="0"/>
              </a:rPr>
              <a:t>Analysis and assessment </a:t>
            </a:r>
          </a:p>
          <a:p>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7128645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8287" y="404664"/>
            <a:ext cx="3953993" cy="6120679"/>
          </a:xfrm>
          <a:prstGeom prst="rect">
            <a:avLst/>
          </a:prstGeom>
        </p:spPr>
      </p:pic>
    </p:spTree>
    <p:extLst>
      <p:ext uri="{BB962C8B-B14F-4D97-AF65-F5344CB8AC3E}">
        <p14:creationId xmlns:p14="http://schemas.microsoft.com/office/powerpoint/2010/main" val="422278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06090"/>
          </a:xfrm>
        </p:spPr>
        <p:txBody>
          <a:bodyPr>
            <a:normAutofit/>
          </a:bodyPr>
          <a:lstStyle/>
          <a:p>
            <a:r>
              <a:rPr lang="en-US" sz="3200" b="1" dirty="0" smtClean="0">
                <a:solidFill>
                  <a:schemeClr val="tx1"/>
                </a:solidFill>
                <a:latin typeface="Times New Roman" pitchFamily="18" charset="0"/>
                <a:cs typeface="Times New Roman" pitchFamily="18" charset="0"/>
              </a:rPr>
              <a:t>Importance of strategic management:-</a:t>
            </a:r>
            <a:endParaRPr lang="en-IN" sz="3200" b="1"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899592" y="1844824"/>
            <a:ext cx="7772400" cy="4536504"/>
          </a:xfrm>
        </p:spPr>
        <p:txBody>
          <a:bodyPr/>
          <a:lstStyle/>
          <a:p>
            <a:r>
              <a:rPr lang="en-US" dirty="0" smtClean="0">
                <a:latin typeface="Times New Roman" pitchFamily="18" charset="0"/>
                <a:cs typeface="Times New Roman" pitchFamily="18" charset="0"/>
              </a:rPr>
              <a:t>Gives competitive advantage </a:t>
            </a:r>
          </a:p>
          <a:p>
            <a:r>
              <a:rPr lang="en-US" dirty="0" smtClean="0">
                <a:latin typeface="Times New Roman" pitchFamily="18" charset="0"/>
                <a:cs typeface="Times New Roman" pitchFamily="18" charset="0"/>
              </a:rPr>
              <a:t>Helps achieve goals </a:t>
            </a:r>
          </a:p>
          <a:p>
            <a:r>
              <a:rPr lang="en-US" dirty="0" smtClean="0">
                <a:latin typeface="Times New Roman" pitchFamily="18" charset="0"/>
                <a:cs typeface="Times New Roman" pitchFamily="18" charset="0"/>
              </a:rPr>
              <a:t>Improves organizational performance</a:t>
            </a:r>
          </a:p>
          <a:p>
            <a:r>
              <a:rPr lang="en-US" dirty="0" smtClean="0">
                <a:latin typeface="Times New Roman" pitchFamily="18" charset="0"/>
                <a:cs typeface="Times New Roman" pitchFamily="18" charset="0"/>
              </a:rPr>
              <a:t>Synchronizes processes, workforce and strategies</a:t>
            </a:r>
          </a:p>
          <a:p>
            <a:r>
              <a:rPr lang="en-US" dirty="0" smtClean="0">
                <a:latin typeface="Times New Roman" pitchFamily="18" charset="0"/>
                <a:cs typeface="Times New Roman" pitchFamily="18" charset="0"/>
              </a:rPr>
              <a:t>Allows using past strategies as a reference for future decisions</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35302170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06090"/>
          </a:xfrm>
        </p:spPr>
        <p:txBody>
          <a:bodyPr>
            <a:normAutofit/>
          </a:bodyPr>
          <a:lstStyle/>
          <a:p>
            <a:r>
              <a:rPr lang="en-US" sz="3200" b="1" dirty="0" smtClean="0">
                <a:solidFill>
                  <a:schemeClr val="tx1"/>
                </a:solidFill>
                <a:latin typeface="Times New Roman" pitchFamily="18" charset="0"/>
                <a:cs typeface="Times New Roman" pitchFamily="18" charset="0"/>
              </a:rPr>
              <a:t>Benefits of strategic management:-</a:t>
            </a:r>
            <a:endParaRPr lang="en-IN" sz="3200" b="1"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844824"/>
            <a:ext cx="7772400" cy="4174976"/>
          </a:xfrm>
        </p:spPr>
        <p:txBody>
          <a:bodyPr>
            <a:normAutofit/>
          </a:bodyPr>
          <a:lstStyle/>
          <a:p>
            <a:r>
              <a:rPr lang="en-US" sz="2800" dirty="0" smtClean="0">
                <a:latin typeface="Times New Roman" pitchFamily="18" charset="0"/>
                <a:cs typeface="Times New Roman" pitchFamily="18" charset="0"/>
              </a:rPr>
              <a:t>Financial benefits :-</a:t>
            </a:r>
          </a:p>
          <a:p>
            <a:pPr marL="0" indent="0">
              <a:buNone/>
            </a:pPr>
            <a:endParaRPr lang="en-US" sz="2800" dirty="0">
              <a:latin typeface="Times New Roman" pitchFamily="18" charset="0"/>
              <a:cs typeface="Times New Roman" pitchFamily="18" charset="0"/>
            </a:endParaRPr>
          </a:p>
          <a:p>
            <a:pPr marL="0" indent="0">
              <a:buNone/>
            </a:pPr>
            <a:r>
              <a:rPr lang="en-US" sz="2800" dirty="0" smtClean="0">
                <a:latin typeface="Times New Roman" pitchFamily="18" charset="0"/>
                <a:cs typeface="Times New Roman" pitchFamily="18" charset="0"/>
              </a:rPr>
              <a:t>Profitability management </a:t>
            </a:r>
          </a:p>
          <a:p>
            <a:pPr marL="0" indent="0">
              <a:buNone/>
            </a:pPr>
            <a:r>
              <a:rPr lang="en-US" sz="2800" dirty="0" smtClean="0">
                <a:latin typeface="Times New Roman" pitchFamily="18" charset="0"/>
                <a:cs typeface="Times New Roman" pitchFamily="18" charset="0"/>
              </a:rPr>
              <a:t>Solvency planning </a:t>
            </a:r>
          </a:p>
          <a:p>
            <a:pPr marL="0" indent="0">
              <a:buNone/>
            </a:pPr>
            <a:r>
              <a:rPr lang="en-US" sz="2800" dirty="0" smtClean="0">
                <a:latin typeface="Times New Roman" pitchFamily="18" charset="0"/>
                <a:cs typeface="Times New Roman" pitchFamily="18" charset="0"/>
              </a:rPr>
              <a:t>Liquidity monitoring </a:t>
            </a:r>
          </a:p>
          <a:p>
            <a:pPr marL="0" indent="0">
              <a:buNone/>
            </a:pPr>
            <a:r>
              <a:rPr lang="en-US" sz="2800" dirty="0" smtClean="0">
                <a:latin typeface="Times New Roman" pitchFamily="18" charset="0"/>
                <a:cs typeface="Times New Roman" pitchFamily="18" charset="0"/>
              </a:rPr>
              <a:t>Improved revenue generation </a:t>
            </a:r>
          </a:p>
          <a:p>
            <a:pPr marL="0" indent="0">
              <a:buNone/>
            </a:pPr>
            <a:r>
              <a:rPr lang="en-US" sz="2800" dirty="0" smtClean="0">
                <a:latin typeface="Times New Roman" pitchFamily="18" charset="0"/>
                <a:cs typeface="Times New Roman" pitchFamily="18" charset="0"/>
              </a:rPr>
              <a:t>Prevents legal risks </a:t>
            </a:r>
          </a:p>
          <a:p>
            <a:pPr marL="0" indent="0">
              <a:buNone/>
            </a:pPr>
            <a:endParaRPr lang="en-US" sz="2800" dirty="0" smtClean="0">
              <a:latin typeface="Times New Roman" pitchFamily="18" charset="0"/>
              <a:cs typeface="Times New Roman" pitchFamily="18" charset="0"/>
            </a:endParaRPr>
          </a:p>
          <a:p>
            <a:pPr marL="0" indent="0">
              <a:buNone/>
            </a:pP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2900641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22114"/>
          </a:xfrm>
        </p:spPr>
        <p:txBody>
          <a:bodyPr>
            <a:normAutofit/>
          </a:bodyPr>
          <a:lstStyle/>
          <a:p>
            <a:r>
              <a:rPr lang="en-US" sz="3600" b="1" dirty="0" smtClean="0">
                <a:solidFill>
                  <a:schemeClr val="tx1"/>
                </a:solidFill>
                <a:latin typeface="Times New Roman" pitchFamily="18" charset="0"/>
                <a:cs typeface="Times New Roman" pitchFamily="18" charset="0"/>
              </a:rPr>
              <a:t>What is strategy ?</a:t>
            </a:r>
            <a:endParaRPr lang="en-IN" sz="3600" b="1"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447800"/>
            <a:ext cx="7772400" cy="5005536"/>
          </a:xfrm>
        </p:spPr>
        <p:txBody>
          <a:bodyPr>
            <a:normAutofit lnSpcReduction="10000"/>
          </a:bodyPr>
          <a:lstStyle/>
          <a:p>
            <a:pPr algn="just"/>
            <a:r>
              <a:rPr lang="en-US" dirty="0" smtClean="0">
                <a:latin typeface="Times New Roman" pitchFamily="18" charset="0"/>
                <a:cs typeface="Times New Roman" pitchFamily="18" charset="0"/>
              </a:rPr>
              <a:t>Strategy -&gt; Greek word-&gt; Strategia</a:t>
            </a:r>
          </a:p>
          <a:p>
            <a:pPr marL="0" indent="0" algn="just">
              <a:buNone/>
            </a:pP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 Strategia -&gt; Generalship </a:t>
            </a:r>
          </a:p>
          <a:p>
            <a:pPr algn="just"/>
            <a:r>
              <a:rPr lang="en-US" dirty="0" smtClean="0">
                <a:latin typeface="Times New Roman" pitchFamily="18" charset="0"/>
                <a:cs typeface="Times New Roman" pitchFamily="18" charset="0"/>
              </a:rPr>
              <a:t>Originally was used in military and later on it was introduced to the business world.</a:t>
            </a:r>
          </a:p>
          <a:p>
            <a:pPr algn="just"/>
            <a:r>
              <a:rPr lang="en-US" dirty="0" smtClean="0">
                <a:latin typeface="Times New Roman" pitchFamily="18" charset="0"/>
                <a:cs typeface="Times New Roman" pitchFamily="18" charset="0"/>
              </a:rPr>
              <a:t>Strategy helps to achieve synergy and balance between objectives, resources and concepts to maximize the possibility of success and fruitful results.</a:t>
            </a:r>
          </a:p>
          <a:p>
            <a:pPr algn="just"/>
            <a:r>
              <a:rPr lang="en-US" dirty="0">
                <a:latin typeface="Times New Roman" pitchFamily="18" charset="0"/>
                <a:cs typeface="Times New Roman" pitchFamily="18" charset="0"/>
              </a:rPr>
              <a:t>The purpose of formulating strategy is to bring consistency and alignment in the activities of an </a:t>
            </a:r>
            <a:r>
              <a:rPr lang="en-US" dirty="0" smtClean="0">
                <a:latin typeface="Times New Roman" pitchFamily="18" charset="0"/>
                <a:cs typeface="Times New Roman" pitchFamily="18" charset="0"/>
              </a:rPr>
              <a:t>organization</a:t>
            </a:r>
            <a:r>
              <a:rPr lang="en-US" dirty="0">
                <a:latin typeface="Times New Roman" pitchFamily="18" charset="0"/>
                <a:cs typeface="Times New Roman" pitchFamily="18" charset="0"/>
              </a:rPr>
              <a:t>, which can be accomplished by various </a:t>
            </a:r>
            <a:r>
              <a:rPr lang="en-US" dirty="0" smtClean="0">
                <a:latin typeface="Times New Roman" pitchFamily="18" charset="0"/>
                <a:cs typeface="Times New Roman" pitchFamily="18" charset="0"/>
              </a:rPr>
              <a:t>endeavors, </a:t>
            </a:r>
            <a:r>
              <a:rPr lang="en-US" dirty="0">
                <a:latin typeface="Times New Roman" pitchFamily="18" charset="0"/>
                <a:cs typeface="Times New Roman" pitchFamily="18" charset="0"/>
              </a:rPr>
              <a:t>methods and resources.</a:t>
            </a:r>
            <a:endParaRPr lang="en-US" dirty="0" smtClean="0">
              <a:latin typeface="Times New Roman" pitchFamily="18" charset="0"/>
              <a:cs typeface="Times New Roman" pitchFamily="18" charset="0"/>
            </a:endParaRPr>
          </a:p>
          <a:p>
            <a:pPr algn="just"/>
            <a:endParaRPr lang="en-US" dirty="0" smtClean="0">
              <a:latin typeface="Times New Roman" pitchFamily="18" charset="0"/>
              <a:cs typeface="Times New Roman" pitchFamily="18" charset="0"/>
            </a:endParaRPr>
          </a:p>
          <a:p>
            <a:pPr algn="just"/>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318365943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sz="quarter" idx="1"/>
          </p:nvPr>
        </p:nvSpPr>
        <p:spPr/>
        <p:txBody>
          <a:bodyPr>
            <a:normAutofit/>
          </a:bodyPr>
          <a:lstStyle/>
          <a:p>
            <a:r>
              <a:rPr lang="en-US" sz="2800" dirty="0" smtClean="0">
                <a:latin typeface="Times New Roman" pitchFamily="18" charset="0"/>
                <a:cs typeface="Times New Roman" pitchFamily="18" charset="0"/>
              </a:rPr>
              <a:t>Non-financial benefits:-</a:t>
            </a:r>
          </a:p>
          <a:p>
            <a:pPr marL="0" indent="0">
              <a:buNone/>
            </a:pPr>
            <a:endParaRPr lang="en-US" sz="2800" dirty="0">
              <a:latin typeface="Times New Roman" pitchFamily="18" charset="0"/>
              <a:cs typeface="Times New Roman" pitchFamily="18" charset="0"/>
            </a:endParaRPr>
          </a:p>
          <a:p>
            <a:pPr marL="0" indent="0">
              <a:buNone/>
            </a:pPr>
            <a:r>
              <a:rPr lang="en-US" sz="2800" dirty="0" smtClean="0">
                <a:latin typeface="Times New Roman" pitchFamily="18" charset="0"/>
                <a:cs typeface="Times New Roman" pitchFamily="18" charset="0"/>
              </a:rPr>
              <a:t>Revitalize human resources identify problems </a:t>
            </a:r>
          </a:p>
          <a:p>
            <a:pPr marL="0" indent="0">
              <a:buNone/>
            </a:pPr>
            <a:r>
              <a:rPr lang="en-US" sz="2800" dirty="0" smtClean="0">
                <a:latin typeface="Times New Roman" pitchFamily="18" charset="0"/>
                <a:cs typeface="Times New Roman" pitchFamily="18" charset="0"/>
              </a:rPr>
              <a:t>Better decision making </a:t>
            </a:r>
          </a:p>
          <a:p>
            <a:pPr marL="0" indent="0">
              <a:buNone/>
            </a:pPr>
            <a:r>
              <a:rPr lang="en-US" sz="2800" dirty="0" smtClean="0">
                <a:latin typeface="Times New Roman" pitchFamily="18" charset="0"/>
                <a:cs typeface="Times New Roman" pitchFamily="18" charset="0"/>
              </a:rPr>
              <a:t>Improved understanding of competitor strategies </a:t>
            </a:r>
          </a:p>
          <a:p>
            <a:pPr marL="0" indent="0">
              <a:buNone/>
            </a:pPr>
            <a:r>
              <a:rPr lang="en-US" sz="2800" dirty="0" smtClean="0">
                <a:latin typeface="Times New Roman" pitchFamily="18" charset="0"/>
                <a:cs typeface="Times New Roman" pitchFamily="18" charset="0"/>
              </a:rPr>
              <a:t>Higher stability   </a:t>
            </a: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4895190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78098"/>
          </a:xfrm>
        </p:spPr>
        <p:txBody>
          <a:bodyPr>
            <a:normAutofit/>
          </a:bodyPr>
          <a:lstStyle/>
          <a:p>
            <a:r>
              <a:rPr lang="en-US" sz="3600" b="1" u="sng" dirty="0" smtClean="0">
                <a:latin typeface="Times New Roman" pitchFamily="18" charset="0"/>
                <a:cs typeface="Times New Roman" pitchFamily="18" charset="0"/>
              </a:rPr>
              <a:t>What is strategic decision ?</a:t>
            </a:r>
            <a:endParaRPr lang="en-IN" sz="3600" b="1" u="sng"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normAutofit/>
          </a:bodyPr>
          <a:lstStyle/>
          <a:p>
            <a:pPr algn="just"/>
            <a:r>
              <a:rPr lang="en-US" sz="2800" b="1" dirty="0">
                <a:latin typeface="Times New Roman" pitchFamily="18" charset="0"/>
                <a:cs typeface="Times New Roman" pitchFamily="18" charset="0"/>
              </a:rPr>
              <a:t>Strategic decisions </a:t>
            </a:r>
            <a:r>
              <a:rPr lang="en-US" sz="2800" dirty="0">
                <a:latin typeface="Times New Roman" pitchFamily="18" charset="0"/>
                <a:cs typeface="Times New Roman" pitchFamily="18" charset="0"/>
              </a:rPr>
              <a:t>is the decisions that look after the environment in which the operation of a firm takes place, the total resources, and the people who developed the company. These decisions have a good impact over years and decades, and even after the lifetime of a project. </a:t>
            </a: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9840519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78098"/>
          </a:xfrm>
        </p:spPr>
        <p:txBody>
          <a:bodyPr>
            <a:normAutofit/>
          </a:bodyPr>
          <a:lstStyle/>
          <a:p>
            <a:r>
              <a:rPr lang="en-US" sz="3200" b="1" u="sng" dirty="0" smtClean="0">
                <a:latin typeface="Times New Roman" pitchFamily="18" charset="0"/>
                <a:cs typeface="Times New Roman" pitchFamily="18" charset="0"/>
              </a:rPr>
              <a:t>Characteristics of strategic decision:- </a:t>
            </a:r>
            <a:endParaRPr lang="en-IN" sz="3200" b="1" u="sng" dirty="0">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pPr algn="just"/>
            <a:r>
              <a:rPr lang="en-US" dirty="0" smtClean="0">
                <a:latin typeface="Times New Roman" pitchFamily="18" charset="0"/>
                <a:cs typeface="Times New Roman" pitchFamily="18" charset="0"/>
              </a:rPr>
              <a:t>Activities match the environment </a:t>
            </a:r>
          </a:p>
          <a:p>
            <a:pPr algn="just"/>
            <a:endParaRPr lang="en-US" dirty="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The scope of activity of an organization is a concern </a:t>
            </a:r>
          </a:p>
          <a:p>
            <a:pPr algn="just"/>
            <a:endParaRPr lang="en-US" dirty="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Activities match with the capability of the resources </a:t>
            </a:r>
          </a:p>
          <a:p>
            <a:pPr algn="just"/>
            <a:endParaRPr lang="en-US"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Decisions like operations are affected</a:t>
            </a:r>
            <a:r>
              <a:rPr lang="en-US" dirty="0" smtClean="0">
                <a:latin typeface="Times New Roman" pitchFamily="18" charset="0"/>
                <a:cs typeface="Times New Roman" pitchFamily="18" charset="0"/>
              </a:rPr>
              <a:t>.</a:t>
            </a:r>
          </a:p>
          <a:p>
            <a:pPr algn="just"/>
            <a:endParaRPr lang="en-US" dirty="0">
              <a:latin typeface="Times New Roman" pitchFamily="18" charset="0"/>
              <a:cs typeface="Times New Roman" pitchFamily="18" charset="0"/>
            </a:endParaRPr>
          </a:p>
          <a:p>
            <a:pPr algn="just"/>
            <a:r>
              <a:rPr lang="en-US" dirty="0">
                <a:latin typeface="Times New Roman" pitchFamily="18" charset="0"/>
                <a:cs typeface="Times New Roman" pitchFamily="18" charset="0"/>
              </a:rPr>
              <a:t>A company’s long term direction is also affected.</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7693034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78098"/>
          </a:xfrm>
        </p:spPr>
        <p:txBody>
          <a:bodyPr>
            <a:normAutofit/>
          </a:bodyPr>
          <a:lstStyle/>
          <a:p>
            <a:r>
              <a:rPr lang="en-US" sz="3600" b="1" dirty="0" smtClean="0">
                <a:latin typeface="Times New Roman" pitchFamily="18" charset="0"/>
                <a:cs typeface="Times New Roman" pitchFamily="18" charset="0"/>
              </a:rPr>
              <a:t>Strategic decision making process:</a:t>
            </a:r>
            <a:endParaRPr lang="en-IN" sz="3600" b="1"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447800"/>
            <a:ext cx="7772400" cy="4933528"/>
          </a:xfrm>
        </p:spPr>
        <p:txBody>
          <a:bodyPr>
            <a:normAutofit/>
          </a:bodyPr>
          <a:lstStyle/>
          <a:p>
            <a:pPr algn="just"/>
            <a:r>
              <a:rPr lang="en-US" sz="2800" dirty="0" smtClean="0">
                <a:latin typeface="Times New Roman" pitchFamily="18" charset="0"/>
                <a:cs typeface="Times New Roman" pitchFamily="18" charset="0"/>
              </a:rPr>
              <a:t>Define the problem:- </a:t>
            </a:r>
          </a:p>
          <a:p>
            <a:pPr algn="just"/>
            <a:endParaRPr lang="en-US" sz="2800" dirty="0">
              <a:latin typeface="Times New Roman" pitchFamily="18" charset="0"/>
              <a:cs typeface="Times New Roman" pitchFamily="18" charset="0"/>
            </a:endParaRPr>
          </a:p>
          <a:p>
            <a:pPr marL="0" indent="0" algn="just">
              <a:buNone/>
            </a:pPr>
            <a:r>
              <a:rPr lang="en-US" sz="2800" dirty="0">
                <a:latin typeface="Times New Roman" pitchFamily="18" charset="0"/>
                <a:cs typeface="Times New Roman" pitchFamily="18" charset="0"/>
              </a:rPr>
              <a:t>What is the problem? Can it be solved? Is this the real problem or a symptom of a larger one</a:t>
            </a:r>
            <a:r>
              <a:rPr lang="en-US" sz="2800" dirty="0" smtClean="0">
                <a:latin typeface="Times New Roman" pitchFamily="18" charset="0"/>
                <a:cs typeface="Times New Roman" pitchFamily="18" charset="0"/>
              </a:rPr>
              <a:t>?</a:t>
            </a:r>
          </a:p>
          <a:p>
            <a:pPr marL="0" indent="0" algn="just">
              <a:buNone/>
            </a:pPr>
            <a:endParaRPr lang="en-US" sz="2800" dirty="0">
              <a:latin typeface="Times New Roman" pitchFamily="18" charset="0"/>
              <a:cs typeface="Times New Roman" pitchFamily="18" charset="0"/>
            </a:endParaRPr>
          </a:p>
          <a:p>
            <a:pPr marL="0" indent="0" algn="just">
              <a:buNone/>
            </a:pPr>
            <a:r>
              <a:rPr lang="en-US" sz="2800" dirty="0">
                <a:latin typeface="Times New Roman" pitchFamily="18" charset="0"/>
                <a:cs typeface="Times New Roman" pitchFamily="18" charset="0"/>
              </a:rPr>
              <a:t>What is my objective? What‘s to be accomplished by the decision?</a:t>
            </a: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26015046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836712"/>
            <a:ext cx="7772400" cy="5328592"/>
          </a:xfrm>
        </p:spPr>
        <p:txBody>
          <a:bodyPr>
            <a:noAutofit/>
          </a:bodyPr>
          <a:lstStyle/>
          <a:p>
            <a:pPr algn="just"/>
            <a:r>
              <a:rPr lang="en-US" sz="2800" dirty="0" smtClean="0">
                <a:latin typeface="Times New Roman" pitchFamily="18" charset="0"/>
                <a:cs typeface="Times New Roman" pitchFamily="18" charset="0"/>
              </a:rPr>
              <a:t>Gather information:- </a:t>
            </a:r>
          </a:p>
          <a:p>
            <a:pPr marL="0" indent="0" algn="just">
              <a:buNone/>
            </a:pPr>
            <a:endParaRPr lang="en-US" sz="2800" dirty="0">
              <a:latin typeface="Times New Roman" pitchFamily="18" charset="0"/>
              <a:cs typeface="Times New Roman" pitchFamily="18" charset="0"/>
            </a:endParaRPr>
          </a:p>
          <a:p>
            <a:pPr marL="0" indent="0" algn="just">
              <a:buNone/>
            </a:pPr>
            <a:r>
              <a:rPr lang="en-US" sz="2800" dirty="0">
                <a:latin typeface="Times New Roman" pitchFamily="18" charset="0"/>
                <a:cs typeface="Times New Roman" pitchFamily="18" charset="0"/>
              </a:rPr>
              <a:t>Talk to individuals or groups affected by the problem </a:t>
            </a:r>
            <a:endParaRPr lang="en-US" sz="2800" dirty="0" smtClean="0">
              <a:latin typeface="Times New Roman" pitchFamily="18" charset="0"/>
              <a:cs typeface="Times New Roman" pitchFamily="18" charset="0"/>
            </a:endParaRPr>
          </a:p>
          <a:p>
            <a:pPr marL="0" indent="0" algn="just">
              <a:buNone/>
            </a:pPr>
            <a:endParaRPr lang="en-US" sz="2800" dirty="0" smtClean="0">
              <a:latin typeface="Times New Roman" pitchFamily="18" charset="0"/>
              <a:cs typeface="Times New Roman" pitchFamily="18" charset="0"/>
            </a:endParaRPr>
          </a:p>
          <a:p>
            <a:pPr marL="0" indent="0" algn="just">
              <a:buNone/>
            </a:pPr>
            <a:r>
              <a:rPr lang="en-US" sz="2800" dirty="0" smtClean="0">
                <a:latin typeface="Times New Roman" pitchFamily="18" charset="0"/>
                <a:cs typeface="Times New Roman" pitchFamily="18" charset="0"/>
              </a:rPr>
              <a:t>Facts </a:t>
            </a:r>
            <a:r>
              <a:rPr lang="en-US" sz="2800" dirty="0">
                <a:latin typeface="Times New Roman" pitchFamily="18" charset="0"/>
                <a:cs typeface="Times New Roman" pitchFamily="18" charset="0"/>
              </a:rPr>
              <a:t>and data: research, benchmarking studies, interviews with credible sources, observed events </a:t>
            </a:r>
            <a:endParaRPr lang="en-US" sz="2800" dirty="0" smtClean="0">
              <a:latin typeface="Times New Roman" pitchFamily="18" charset="0"/>
              <a:cs typeface="Times New Roman" pitchFamily="18" charset="0"/>
            </a:endParaRPr>
          </a:p>
          <a:p>
            <a:pPr marL="0" indent="0" algn="just">
              <a:buNone/>
            </a:pPr>
            <a:endParaRPr lang="en-US" sz="2800" dirty="0" smtClean="0">
              <a:latin typeface="Times New Roman" pitchFamily="18" charset="0"/>
              <a:cs typeface="Times New Roman" pitchFamily="18" charset="0"/>
            </a:endParaRPr>
          </a:p>
          <a:p>
            <a:pPr marL="0" indent="0" algn="just">
              <a:buNone/>
            </a:pPr>
            <a:r>
              <a:rPr lang="en-US" sz="2800" dirty="0" smtClean="0">
                <a:latin typeface="Times New Roman" pitchFamily="18" charset="0"/>
                <a:cs typeface="Times New Roman" pitchFamily="18" charset="0"/>
              </a:rPr>
              <a:t>Constraints</a:t>
            </a:r>
            <a:r>
              <a:rPr lang="en-US" sz="2800" dirty="0">
                <a:latin typeface="Times New Roman" pitchFamily="18" charset="0"/>
                <a:cs typeface="Times New Roman" pitchFamily="18" charset="0"/>
              </a:rPr>
              <a:t>: Lack of funding, resources, cultural barriers </a:t>
            </a:r>
            <a:endParaRPr lang="en-US" sz="2800" dirty="0" smtClean="0">
              <a:latin typeface="Times New Roman" pitchFamily="18" charset="0"/>
              <a:cs typeface="Times New Roman" pitchFamily="18" charset="0"/>
            </a:endParaRPr>
          </a:p>
          <a:p>
            <a:pPr marL="0" indent="0" algn="just">
              <a:buNone/>
            </a:pPr>
            <a:endParaRPr lang="en-US" sz="2800" dirty="0" smtClean="0">
              <a:latin typeface="Times New Roman" pitchFamily="18" charset="0"/>
              <a:cs typeface="Times New Roman" pitchFamily="18" charset="0"/>
            </a:endParaRPr>
          </a:p>
          <a:p>
            <a:pPr marL="0" indent="0" algn="just">
              <a:buNone/>
            </a:pPr>
            <a:r>
              <a:rPr lang="en-US" sz="2800" dirty="0" smtClean="0">
                <a:latin typeface="Times New Roman" pitchFamily="18" charset="0"/>
                <a:cs typeface="Times New Roman" pitchFamily="18" charset="0"/>
              </a:rPr>
              <a:t>Ask</a:t>
            </a:r>
            <a:r>
              <a:rPr lang="en-US" sz="2800" dirty="0">
                <a:latin typeface="Times New Roman" pitchFamily="18" charset="0"/>
                <a:cs typeface="Times New Roman" pitchFamily="18" charset="0"/>
              </a:rPr>
              <a:t>: What am I not seeing? What have I missed?</a:t>
            </a: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10907501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548680"/>
            <a:ext cx="7772400" cy="5976664"/>
          </a:xfrm>
        </p:spPr>
        <p:txBody>
          <a:bodyPr>
            <a:normAutofit fontScale="92500"/>
          </a:bodyPr>
          <a:lstStyle/>
          <a:p>
            <a:pPr algn="just"/>
            <a:r>
              <a:rPr lang="en-US" dirty="0" smtClean="0">
                <a:latin typeface="Times New Roman" pitchFamily="18" charset="0"/>
                <a:cs typeface="Times New Roman" pitchFamily="18" charset="0"/>
              </a:rPr>
              <a:t>Develop and evaluate options:-</a:t>
            </a:r>
          </a:p>
          <a:p>
            <a:pPr algn="just"/>
            <a:endParaRPr lang="en-US" dirty="0">
              <a:latin typeface="Times New Roman" pitchFamily="18" charset="0"/>
              <a:cs typeface="Times New Roman" pitchFamily="18" charset="0"/>
            </a:endParaRPr>
          </a:p>
          <a:p>
            <a:pPr marL="0" indent="0" algn="just">
              <a:buNone/>
            </a:pPr>
            <a:r>
              <a:rPr lang="en-US" dirty="0">
                <a:latin typeface="Times New Roman" pitchFamily="18" charset="0"/>
                <a:cs typeface="Times New Roman" pitchFamily="18" charset="0"/>
              </a:rPr>
              <a:t>Choose options that show promise, need more information, can be combined or eliminated, or will be challenged</a:t>
            </a:r>
            <a:r>
              <a:rPr lang="en-US" dirty="0" smtClean="0">
                <a:latin typeface="Times New Roman" pitchFamily="18" charset="0"/>
                <a:cs typeface="Times New Roman" pitchFamily="18" charset="0"/>
              </a:rPr>
              <a:t>.</a:t>
            </a:r>
          </a:p>
          <a:p>
            <a:pPr marL="0" indent="0" algn="just">
              <a:buNone/>
            </a:pPr>
            <a:endParaRPr lang="en-US" dirty="0">
              <a:latin typeface="Times New Roman" pitchFamily="18" charset="0"/>
              <a:cs typeface="Times New Roman" pitchFamily="18" charset="0"/>
            </a:endParaRPr>
          </a:p>
          <a:p>
            <a:pPr marL="0" indent="0" algn="just">
              <a:buNone/>
            </a:pPr>
            <a:r>
              <a:rPr lang="en-US" dirty="0">
                <a:latin typeface="Times New Roman" pitchFamily="18" charset="0"/>
                <a:cs typeface="Times New Roman" pitchFamily="18" charset="0"/>
              </a:rPr>
              <a:t>Weigh advantages/disadvantages of each. Consider cost to the business, potential loss of morale/teamwork, time to implement the change, whether it meets standards, and how practical the solution is</a:t>
            </a:r>
            <a:r>
              <a:rPr lang="en-US" dirty="0" smtClean="0">
                <a:latin typeface="Times New Roman" pitchFamily="18" charset="0"/>
                <a:cs typeface="Times New Roman" pitchFamily="18" charset="0"/>
              </a:rPr>
              <a:t>.</a:t>
            </a:r>
          </a:p>
          <a:p>
            <a:pPr marL="0" indent="0" algn="just">
              <a:buNone/>
            </a:pPr>
            <a:endParaRPr lang="en-US" dirty="0">
              <a:latin typeface="Times New Roman" pitchFamily="18" charset="0"/>
              <a:cs typeface="Times New Roman" pitchFamily="18" charset="0"/>
            </a:endParaRPr>
          </a:p>
          <a:p>
            <a:pPr marL="0" indent="0" algn="just">
              <a:buNone/>
            </a:pPr>
            <a:r>
              <a:rPr lang="en-US" dirty="0">
                <a:latin typeface="Times New Roman" pitchFamily="18" charset="0"/>
                <a:cs typeface="Times New Roman" pitchFamily="18" charset="0"/>
              </a:rPr>
              <a:t>Predict the consequences of each option. (“If/Then” or “What if</a:t>
            </a:r>
            <a:r>
              <a:rPr lang="en-US" dirty="0" smtClean="0">
                <a:latin typeface="Times New Roman" pitchFamily="18" charset="0"/>
                <a:cs typeface="Times New Roman" pitchFamily="18" charset="0"/>
              </a:rPr>
              <a:t>?”)</a:t>
            </a:r>
          </a:p>
          <a:p>
            <a:pPr marL="0" indent="0" algn="just">
              <a:buNone/>
            </a:pPr>
            <a:endParaRPr lang="en-US" dirty="0">
              <a:latin typeface="Times New Roman" pitchFamily="18" charset="0"/>
              <a:cs typeface="Times New Roman" pitchFamily="18" charset="0"/>
            </a:endParaRPr>
          </a:p>
          <a:p>
            <a:pPr marL="0" indent="0" algn="just">
              <a:buNone/>
            </a:pPr>
            <a:r>
              <a:rPr lang="en-US" dirty="0">
                <a:latin typeface="Times New Roman" pitchFamily="18" charset="0"/>
                <a:cs typeface="Times New Roman" pitchFamily="18" charset="0"/>
              </a:rPr>
              <a:t>Ask: What is the worst solution?</a:t>
            </a:r>
          </a:p>
          <a:p>
            <a:pPr marL="0" indent="0" algn="just">
              <a:buNone/>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2106056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548680"/>
            <a:ext cx="7772400" cy="5904656"/>
          </a:xfrm>
        </p:spPr>
        <p:txBody>
          <a:bodyPr>
            <a:normAutofit/>
          </a:bodyPr>
          <a:lstStyle/>
          <a:p>
            <a:r>
              <a:rPr lang="en-US" sz="2800" dirty="0" smtClean="0">
                <a:latin typeface="Times New Roman" pitchFamily="18" charset="0"/>
                <a:cs typeface="Times New Roman" pitchFamily="18" charset="0"/>
              </a:rPr>
              <a:t>Choose the best actions:- </a:t>
            </a:r>
          </a:p>
          <a:p>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Consider factual data, your intuition, and your emotional intelligence when deciding a course of action</a:t>
            </a:r>
            <a:r>
              <a:rPr lang="en-US" sz="2800" dirty="0" smtClean="0">
                <a:latin typeface="Times New Roman" pitchFamily="18" charset="0"/>
                <a:cs typeface="Times New Roman" pitchFamily="18" charset="0"/>
              </a:rPr>
              <a:t>.</a:t>
            </a:r>
          </a:p>
          <a:p>
            <a:pPr marL="0" indent="0">
              <a:buNone/>
            </a:pP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Accept that the solution may be less than perfect</a:t>
            </a:r>
            <a:r>
              <a:rPr lang="en-US" sz="2800" dirty="0" smtClean="0">
                <a:latin typeface="Times New Roman" pitchFamily="18" charset="0"/>
                <a:cs typeface="Times New Roman" pitchFamily="18" charset="0"/>
              </a:rPr>
              <a:t>.</a:t>
            </a:r>
          </a:p>
          <a:p>
            <a:pPr marL="0" indent="0">
              <a:buNone/>
            </a:pPr>
            <a:endParaRPr lang="en-US" sz="2800" dirty="0">
              <a:latin typeface="Times New Roman" pitchFamily="18" charset="0"/>
              <a:cs typeface="Times New Roman" pitchFamily="18" charset="0"/>
            </a:endParaRPr>
          </a:p>
          <a:p>
            <a:pPr marL="0" indent="0">
              <a:buNone/>
            </a:pPr>
            <a:r>
              <a:rPr lang="en-US" sz="2800" dirty="0">
                <a:latin typeface="Times New Roman" pitchFamily="18" charset="0"/>
                <a:cs typeface="Times New Roman" pitchFamily="18" charset="0"/>
              </a:rPr>
              <a:t>Consider the middle ground. Compromising on competing solutions may yield the best decision.</a:t>
            </a:r>
          </a:p>
          <a:p>
            <a:pPr marL="0" indent="0">
              <a:buNone/>
            </a:pPr>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25664176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476672"/>
            <a:ext cx="7772400" cy="5904656"/>
          </a:xfrm>
        </p:spPr>
        <p:txBody>
          <a:bodyPr/>
          <a:lstStyle/>
          <a:p>
            <a:pPr algn="just"/>
            <a:r>
              <a:rPr lang="en-US" dirty="0" smtClean="0">
                <a:latin typeface="Times New Roman" pitchFamily="18" charset="0"/>
                <a:cs typeface="Times New Roman" pitchFamily="18" charset="0"/>
              </a:rPr>
              <a:t>Implement and monitor the decision:-</a:t>
            </a:r>
          </a:p>
          <a:p>
            <a:pPr algn="just"/>
            <a:endParaRPr lang="en-US" dirty="0">
              <a:latin typeface="Times New Roman" pitchFamily="18" charset="0"/>
              <a:cs typeface="Times New Roman" pitchFamily="18" charset="0"/>
            </a:endParaRPr>
          </a:p>
          <a:p>
            <a:pPr marL="0" indent="0" algn="just">
              <a:buNone/>
            </a:pPr>
            <a:r>
              <a:rPr lang="en-US" dirty="0">
                <a:latin typeface="Times New Roman" pitchFamily="18" charset="0"/>
                <a:cs typeface="Times New Roman" pitchFamily="18" charset="0"/>
              </a:rPr>
              <a:t>Step-by-step process or actions for solving the </a:t>
            </a:r>
            <a:r>
              <a:rPr lang="en-US" dirty="0" smtClean="0">
                <a:latin typeface="Times New Roman" pitchFamily="18" charset="0"/>
                <a:cs typeface="Times New Roman" pitchFamily="18" charset="0"/>
              </a:rPr>
              <a:t>problem</a:t>
            </a:r>
          </a:p>
          <a:p>
            <a:pPr marL="0" indent="0" algn="just">
              <a:buNone/>
            </a:pPr>
            <a:endParaRPr lang="en-US" dirty="0">
              <a:latin typeface="Times New Roman" pitchFamily="18" charset="0"/>
              <a:cs typeface="Times New Roman" pitchFamily="18" charset="0"/>
            </a:endParaRPr>
          </a:p>
          <a:p>
            <a:pPr marL="0" indent="0" algn="just">
              <a:buNone/>
            </a:pPr>
            <a:r>
              <a:rPr lang="en-US" dirty="0">
                <a:latin typeface="Times New Roman" pitchFamily="18" charset="0"/>
                <a:cs typeface="Times New Roman" pitchFamily="18" charset="0"/>
              </a:rPr>
              <a:t>Communications strategy for notifying </a:t>
            </a:r>
            <a:r>
              <a:rPr lang="en-US" dirty="0" smtClean="0">
                <a:latin typeface="Times New Roman" pitchFamily="18" charset="0"/>
                <a:cs typeface="Times New Roman" pitchFamily="18" charset="0"/>
              </a:rPr>
              <a:t>stakeholders</a:t>
            </a:r>
          </a:p>
          <a:p>
            <a:pPr marL="0" indent="0" algn="just">
              <a:buNone/>
            </a:pPr>
            <a:endParaRPr lang="en-US" dirty="0">
              <a:latin typeface="Times New Roman" pitchFamily="18" charset="0"/>
              <a:cs typeface="Times New Roman" pitchFamily="18" charset="0"/>
            </a:endParaRPr>
          </a:p>
          <a:p>
            <a:pPr marL="0" indent="0" algn="just">
              <a:buNone/>
            </a:pPr>
            <a:r>
              <a:rPr lang="en-US" dirty="0">
                <a:latin typeface="Times New Roman" pitchFamily="18" charset="0"/>
                <a:cs typeface="Times New Roman" pitchFamily="18" charset="0"/>
              </a:rPr>
              <a:t>Resource </a:t>
            </a:r>
            <a:r>
              <a:rPr lang="en-US" dirty="0" smtClean="0">
                <a:latin typeface="Times New Roman" pitchFamily="18" charset="0"/>
                <a:cs typeface="Times New Roman" pitchFamily="18" charset="0"/>
              </a:rPr>
              <a:t>identification/allocation</a:t>
            </a:r>
          </a:p>
          <a:p>
            <a:pPr marL="0" indent="0" algn="just">
              <a:buNone/>
            </a:pPr>
            <a:endParaRPr lang="en-US" dirty="0">
              <a:latin typeface="Times New Roman" pitchFamily="18" charset="0"/>
              <a:cs typeface="Times New Roman" pitchFamily="18" charset="0"/>
            </a:endParaRPr>
          </a:p>
          <a:p>
            <a:pPr marL="0" indent="0" algn="just">
              <a:buNone/>
            </a:pPr>
            <a:r>
              <a:rPr lang="en-US" dirty="0">
                <a:latin typeface="Times New Roman" pitchFamily="18" charset="0"/>
                <a:cs typeface="Times New Roman" pitchFamily="18" charset="0"/>
              </a:rPr>
              <a:t>Timeline for </a:t>
            </a:r>
            <a:r>
              <a:rPr lang="en-US" dirty="0" smtClean="0">
                <a:latin typeface="Times New Roman" pitchFamily="18" charset="0"/>
                <a:cs typeface="Times New Roman" pitchFamily="18" charset="0"/>
              </a:rPr>
              <a:t>implementation</a:t>
            </a:r>
          </a:p>
          <a:p>
            <a:pPr marL="0" indent="0" algn="just">
              <a:buNone/>
            </a:pPr>
            <a:endParaRPr lang="en-US" dirty="0">
              <a:latin typeface="Times New Roman" pitchFamily="18" charset="0"/>
              <a:cs typeface="Times New Roman" pitchFamily="18" charset="0"/>
            </a:endParaRPr>
          </a:p>
          <a:p>
            <a:pPr marL="0" indent="0" algn="just">
              <a:buNone/>
            </a:pPr>
            <a:r>
              <a:rPr lang="en-US" dirty="0">
                <a:latin typeface="Times New Roman" pitchFamily="18" charset="0"/>
                <a:cs typeface="Times New Roman" pitchFamily="18" charset="0"/>
              </a:rPr>
              <a:t>Measurements/benchmarks to gauge progress</a:t>
            </a:r>
          </a:p>
          <a:p>
            <a:pPr marL="0" indent="0" algn="just">
              <a:buNone/>
            </a:pP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25110314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50106"/>
          </a:xfrm>
        </p:spPr>
        <p:txBody>
          <a:bodyPr>
            <a:normAutofit/>
          </a:bodyPr>
          <a:lstStyle/>
          <a:p>
            <a:pPr algn="just"/>
            <a:r>
              <a:rPr lang="en-IN" sz="3200" b="1" u="sng" dirty="0" smtClean="0">
                <a:solidFill>
                  <a:schemeClr val="tx1"/>
                </a:solidFill>
                <a:latin typeface="Times New Roman" pitchFamily="18" charset="0"/>
                <a:cs typeface="Times New Roman" pitchFamily="18" charset="0"/>
              </a:rPr>
              <a:t>Strategic decision making models:-</a:t>
            </a:r>
            <a:endParaRPr lang="en-IN" sz="3200" b="1" u="sng" dirty="0">
              <a:solidFill>
                <a:schemeClr val="tx1"/>
              </a:solidFill>
              <a:latin typeface="Times New Roman" pitchFamily="18" charset="0"/>
              <a:cs typeface="Times New Roman" pitchFamily="18" charset="0"/>
            </a:endParaRPr>
          </a:p>
        </p:txBody>
      </p:sp>
      <p:graphicFrame>
        <p:nvGraphicFramePr>
          <p:cNvPr id="7" name="Content Placeholder 6"/>
          <p:cNvGraphicFramePr>
            <a:graphicFrameLocks noGrp="1"/>
          </p:cNvGraphicFramePr>
          <p:nvPr>
            <p:ph sz="quarter" idx="1"/>
            <p:extLst>
              <p:ext uri="{D42A27DB-BD31-4B8C-83A1-F6EECF244321}">
                <p14:modId xmlns:p14="http://schemas.microsoft.com/office/powerpoint/2010/main" val="285937734"/>
              </p:ext>
            </p:extLst>
          </p:nvPr>
        </p:nvGraphicFramePr>
        <p:xfrm>
          <a:off x="914400" y="1447800"/>
          <a:ext cx="77724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0386386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78098"/>
          </a:xfrm>
        </p:spPr>
        <p:txBody>
          <a:bodyPr>
            <a:normAutofit/>
          </a:bodyPr>
          <a:lstStyle/>
          <a:p>
            <a:r>
              <a:rPr lang="en-IN" sz="3200" b="1" u="sng" dirty="0" smtClean="0">
                <a:latin typeface="Times New Roman" pitchFamily="18" charset="0"/>
                <a:cs typeface="Times New Roman" pitchFamily="18" charset="0"/>
              </a:rPr>
              <a:t>Some important terms:-</a:t>
            </a:r>
            <a:endParaRPr lang="en-IN" sz="3200" b="1" u="sng" dirty="0">
              <a:latin typeface="Times New Roman" pitchFamily="18" charset="0"/>
              <a:cs typeface="Times New Roman" pitchFamily="18" charset="0"/>
            </a:endParaRPr>
          </a:p>
        </p:txBody>
      </p:sp>
      <p:sp>
        <p:nvSpPr>
          <p:cNvPr id="3" name="Content Placeholder 2"/>
          <p:cNvSpPr>
            <a:spLocks noGrp="1"/>
          </p:cNvSpPr>
          <p:nvPr>
            <p:ph sz="quarter" idx="1"/>
          </p:nvPr>
        </p:nvSpPr>
        <p:spPr>
          <a:xfrm>
            <a:off x="899592" y="1268760"/>
            <a:ext cx="7772400" cy="5328592"/>
          </a:xfrm>
        </p:spPr>
        <p:txBody>
          <a:bodyPr>
            <a:normAutofit/>
          </a:bodyPr>
          <a:lstStyle/>
          <a:p>
            <a:pPr algn="just"/>
            <a:r>
              <a:rPr lang="en-US" sz="2400" b="1" dirty="0">
                <a:latin typeface="Times New Roman" pitchFamily="18" charset="0"/>
                <a:cs typeface="Times New Roman" pitchFamily="18" charset="0"/>
              </a:rPr>
              <a:t>COMPETITIVE</a:t>
            </a:r>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ADVANTAGE</a:t>
            </a:r>
            <a:r>
              <a:rPr lang="en-US" sz="2400" dirty="0">
                <a:latin typeface="Times New Roman" pitchFamily="18" charset="0"/>
                <a:cs typeface="Times New Roman" pitchFamily="18" charset="0"/>
              </a:rPr>
              <a:t> - when a firm implements a strategy that creates superior value for customers; competitors are unable to duplicate it or find too costly to imitate </a:t>
            </a:r>
            <a:r>
              <a:rPr lang="en-US" sz="2400" dirty="0" smtClean="0">
                <a:latin typeface="Times New Roman" pitchFamily="18" charset="0"/>
                <a:cs typeface="Times New Roman" pitchFamily="18" charset="0"/>
              </a:rPr>
              <a:t>it.</a:t>
            </a:r>
          </a:p>
          <a:p>
            <a:pPr algn="just"/>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RISK</a:t>
            </a:r>
            <a:r>
              <a:rPr lang="en-US" sz="2400" dirty="0">
                <a:latin typeface="Times New Roman" pitchFamily="18" charset="0"/>
                <a:cs typeface="Times New Roman" pitchFamily="18" charset="0"/>
              </a:rPr>
              <a:t> - an investor’s uncertainty about the economic gains or losses that will result from a particular </a:t>
            </a:r>
            <a:r>
              <a:rPr lang="en-US" sz="2400" dirty="0" smtClean="0">
                <a:latin typeface="Times New Roman" pitchFamily="18" charset="0"/>
                <a:cs typeface="Times New Roman" pitchFamily="18" charset="0"/>
              </a:rPr>
              <a:t>investment.</a:t>
            </a:r>
          </a:p>
          <a:p>
            <a:pPr algn="just"/>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ABOVE-AVERAGE</a:t>
            </a:r>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RETURNS</a:t>
            </a:r>
            <a:r>
              <a:rPr lang="en-US" sz="2400" dirty="0">
                <a:latin typeface="Times New Roman" pitchFamily="18" charset="0"/>
                <a:cs typeface="Times New Roman" pitchFamily="18" charset="0"/>
              </a:rPr>
              <a:t> - returns in excess of what an investor expects to earn from other investments with a similar amount of </a:t>
            </a:r>
            <a:r>
              <a:rPr lang="en-US" sz="2400" dirty="0" smtClean="0">
                <a:latin typeface="Times New Roman" pitchFamily="18" charset="0"/>
                <a:cs typeface="Times New Roman" pitchFamily="18" charset="0"/>
              </a:rPr>
              <a:t>risk.</a:t>
            </a:r>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AVERAGE</a:t>
            </a:r>
            <a:r>
              <a:rPr lang="en-US" sz="2400" dirty="0">
                <a:latin typeface="Times New Roman" pitchFamily="18" charset="0"/>
                <a:cs typeface="Times New Roman" pitchFamily="18" charset="0"/>
              </a:rPr>
              <a:t> </a:t>
            </a:r>
            <a:r>
              <a:rPr lang="en-US" sz="2400" b="1" dirty="0">
                <a:latin typeface="Times New Roman" pitchFamily="18" charset="0"/>
                <a:cs typeface="Times New Roman" pitchFamily="18" charset="0"/>
              </a:rPr>
              <a:t>RETURNS</a:t>
            </a:r>
            <a:r>
              <a:rPr lang="en-US" sz="2400" dirty="0">
                <a:latin typeface="Times New Roman" pitchFamily="18" charset="0"/>
                <a:cs typeface="Times New Roman" pitchFamily="18" charset="0"/>
              </a:rPr>
              <a:t> - returns equal to those an investor expects to earn from other investments with a similar amount of </a:t>
            </a:r>
            <a:r>
              <a:rPr lang="en-US" sz="2400" dirty="0" smtClean="0">
                <a:latin typeface="Times New Roman" pitchFamily="18" charset="0"/>
                <a:cs typeface="Times New Roman" pitchFamily="18" charset="0"/>
              </a:rPr>
              <a:t>risk. </a:t>
            </a:r>
            <a:endParaRPr lang="en-US" sz="2400" dirty="0">
              <a:latin typeface="Times New Roman" pitchFamily="18" charset="0"/>
              <a:cs typeface="Times New Roman" pitchFamily="18" charset="0"/>
            </a:endParaRPr>
          </a:p>
          <a:p>
            <a:pPr marL="0" indent="0" algn="just">
              <a:buNone/>
            </a:pPr>
            <a:endParaRPr lang="en-US" sz="2400" dirty="0" smtClean="0">
              <a:latin typeface="Times New Roman" pitchFamily="18" charset="0"/>
              <a:cs typeface="Times New Roman" pitchFamily="18" charset="0"/>
            </a:endParaRPr>
          </a:p>
          <a:p>
            <a:pPr algn="just"/>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242319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50106"/>
          </a:xfrm>
        </p:spPr>
        <p:txBody>
          <a:bodyPr>
            <a:normAutofit/>
          </a:bodyPr>
          <a:lstStyle/>
          <a:p>
            <a:r>
              <a:rPr lang="en-US" sz="3200" b="1" u="sng" dirty="0" smtClean="0">
                <a:solidFill>
                  <a:schemeClr val="tx1"/>
                </a:solidFill>
                <a:latin typeface="Times New Roman" pitchFamily="18" charset="0"/>
                <a:cs typeface="Times New Roman" pitchFamily="18" charset="0"/>
              </a:rPr>
              <a:t>Definitions of strategy:-</a:t>
            </a:r>
            <a:endParaRPr lang="en-IN" sz="3200" b="1" u="sng"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340768"/>
            <a:ext cx="7772400" cy="5184576"/>
          </a:xfrm>
        </p:spPr>
        <p:txBody>
          <a:bodyPr>
            <a:normAutofit/>
          </a:bodyPr>
          <a:lstStyle/>
          <a:p>
            <a:r>
              <a:rPr lang="en-US" sz="2500" b="1" dirty="0" smtClean="0">
                <a:latin typeface="Times New Roman" pitchFamily="18" charset="0"/>
                <a:cs typeface="Times New Roman" pitchFamily="18" charset="0"/>
              </a:rPr>
              <a:t>According to chandler:-</a:t>
            </a:r>
          </a:p>
          <a:p>
            <a:pPr marL="0" indent="0" algn="just">
              <a:buNone/>
            </a:pP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determination of the basic, long-term goals and objectives of an enterprise, and the adoption of courses of action and the allocation of resources necessary for those goals</a:t>
            </a:r>
            <a:r>
              <a:rPr lang="en-US" sz="2400" dirty="0" smtClean="0">
                <a:latin typeface="Times New Roman" pitchFamily="18" charset="0"/>
                <a:cs typeface="Times New Roman" pitchFamily="18" charset="0"/>
              </a:rPr>
              <a:t>.</a:t>
            </a:r>
          </a:p>
          <a:p>
            <a:pPr marL="0" indent="0" algn="just">
              <a:buNone/>
            </a:pPr>
            <a:endParaRPr lang="en-US" sz="2400" dirty="0">
              <a:latin typeface="Times New Roman" pitchFamily="18" charset="0"/>
              <a:cs typeface="Times New Roman" pitchFamily="18" charset="0"/>
            </a:endParaRPr>
          </a:p>
          <a:p>
            <a:pPr algn="just"/>
            <a:r>
              <a:rPr lang="en-US" sz="2400" b="1" dirty="0" smtClean="0">
                <a:latin typeface="Times New Roman" pitchFamily="18" charset="0"/>
                <a:cs typeface="Times New Roman" pitchFamily="18" charset="0"/>
              </a:rPr>
              <a:t>According to porter:-</a:t>
            </a:r>
          </a:p>
          <a:p>
            <a:pPr marL="0" indent="0" algn="just">
              <a:buNone/>
            </a:pPr>
            <a:r>
              <a:rPr lang="en-US" sz="2400" dirty="0">
                <a:latin typeface="Times New Roman" pitchFamily="18" charset="0"/>
                <a:cs typeface="Times New Roman" pitchFamily="18" charset="0"/>
              </a:rPr>
              <a:t>Strategy is about being different. It means deliberately choosing a different set of activities to deliver a unique mix of </a:t>
            </a:r>
            <a:r>
              <a:rPr lang="en-US" sz="2400" dirty="0" smtClean="0">
                <a:latin typeface="Times New Roman" pitchFamily="18" charset="0"/>
                <a:cs typeface="Times New Roman" pitchFamily="18" charset="0"/>
              </a:rPr>
              <a:t>value.</a:t>
            </a:r>
            <a:endParaRPr lang="en-IN" sz="2500" b="1" dirty="0">
              <a:latin typeface="Times New Roman" pitchFamily="18" charset="0"/>
              <a:cs typeface="Times New Roman" pitchFamily="18" charset="0"/>
            </a:endParaRPr>
          </a:p>
        </p:txBody>
      </p:sp>
    </p:spTree>
    <p:extLst>
      <p:ext uri="{BB962C8B-B14F-4D97-AF65-F5344CB8AC3E}">
        <p14:creationId xmlns:p14="http://schemas.microsoft.com/office/powerpoint/2010/main" val="3135479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99592" y="2204864"/>
            <a:ext cx="7772400" cy="1656184"/>
          </a:xfrm>
        </p:spPr>
        <p:txBody>
          <a:bodyPr>
            <a:normAutofit/>
          </a:bodyPr>
          <a:lstStyle/>
          <a:p>
            <a:pPr algn="ctr"/>
            <a:r>
              <a:rPr lang="en-IN" sz="4400" b="1" u="sng" dirty="0" smtClean="0">
                <a:latin typeface="Times New Roman" pitchFamily="18" charset="0"/>
                <a:cs typeface="Times New Roman" pitchFamily="18" charset="0"/>
              </a:rPr>
              <a:t>I/O MODEL</a:t>
            </a:r>
            <a:br>
              <a:rPr lang="en-IN" sz="4400" b="1" u="sng" dirty="0" smtClean="0">
                <a:latin typeface="Times New Roman" pitchFamily="18" charset="0"/>
                <a:cs typeface="Times New Roman" pitchFamily="18" charset="0"/>
              </a:rPr>
            </a:br>
            <a:r>
              <a:rPr lang="en-IN" sz="3600" dirty="0" smtClean="0">
                <a:latin typeface="Times New Roman" pitchFamily="18" charset="0"/>
                <a:cs typeface="Times New Roman" pitchFamily="18" charset="0"/>
              </a:rPr>
              <a:t>Industrial Organization Model </a:t>
            </a:r>
            <a:endParaRPr lang="en-IN" sz="4400" b="1" u="sng" dirty="0">
              <a:latin typeface="Times New Roman" pitchFamily="18" charset="0"/>
              <a:cs typeface="Times New Roman" pitchFamily="18" charset="0"/>
            </a:endParaRPr>
          </a:p>
        </p:txBody>
      </p:sp>
    </p:spTree>
    <p:extLst>
      <p:ext uri="{BB962C8B-B14F-4D97-AF65-F5344CB8AC3E}">
        <p14:creationId xmlns:p14="http://schemas.microsoft.com/office/powerpoint/2010/main" val="21705335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99592" y="404664"/>
            <a:ext cx="7772400" cy="922114"/>
          </a:xfrm>
        </p:spPr>
        <p:txBody>
          <a:bodyPr>
            <a:normAutofit/>
          </a:bodyPr>
          <a:lstStyle/>
          <a:p>
            <a:pPr algn="ctr"/>
            <a:r>
              <a:rPr lang="en-IN" sz="3200" b="1" u="sng" dirty="0" smtClean="0">
                <a:latin typeface="Times New Roman" pitchFamily="18" charset="0"/>
                <a:cs typeface="Times New Roman" pitchFamily="18" charset="0"/>
              </a:rPr>
              <a:t>Four Assumptions of this model:-</a:t>
            </a:r>
            <a:endParaRPr lang="en-IN" sz="3200" b="1" u="sng" dirty="0">
              <a:latin typeface="Times New Roman" pitchFamily="18" charset="0"/>
              <a:cs typeface="Times New Roman" pitchFamily="18" charset="0"/>
            </a:endParaRPr>
          </a:p>
        </p:txBody>
      </p:sp>
      <p:sp>
        <p:nvSpPr>
          <p:cNvPr id="4" name="Content Placeholder 3"/>
          <p:cNvSpPr>
            <a:spLocks noGrp="1"/>
          </p:cNvSpPr>
          <p:nvPr>
            <p:ph sz="quarter" idx="1"/>
          </p:nvPr>
        </p:nvSpPr>
        <p:spPr>
          <a:xfrm>
            <a:off x="899592" y="1772816"/>
            <a:ext cx="7772400" cy="4572000"/>
          </a:xfrm>
        </p:spPr>
        <p:txBody>
          <a:bodyPr>
            <a:normAutofit/>
          </a:bodyPr>
          <a:lstStyle/>
          <a:p>
            <a:pPr algn="just"/>
            <a:r>
              <a:rPr lang="en-US" sz="2800" dirty="0" smtClean="0">
                <a:latin typeface="Times New Roman" pitchFamily="18" charset="0"/>
                <a:cs typeface="Times New Roman" pitchFamily="18" charset="0"/>
              </a:rPr>
              <a:t>The </a:t>
            </a:r>
            <a:r>
              <a:rPr lang="en-US" sz="2800" dirty="0">
                <a:latin typeface="Times New Roman" pitchFamily="18" charset="0"/>
                <a:cs typeface="Times New Roman" pitchFamily="18" charset="0"/>
              </a:rPr>
              <a:t>external environment is assumed to impose pressures and constraints that determine the strategies that would result in above-average returns. </a:t>
            </a:r>
            <a:endParaRPr lang="en-US" sz="2800" dirty="0" smtClean="0">
              <a:latin typeface="Times New Roman" pitchFamily="18" charset="0"/>
              <a:cs typeface="Times New Roman" pitchFamily="18" charset="0"/>
            </a:endParaRPr>
          </a:p>
          <a:p>
            <a:pPr algn="just"/>
            <a:endParaRPr lang="en-US" sz="2800" dirty="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Most </a:t>
            </a:r>
            <a:r>
              <a:rPr lang="en-US" sz="2800" dirty="0">
                <a:latin typeface="Times New Roman" pitchFamily="18" charset="0"/>
                <a:cs typeface="Times New Roman" pitchFamily="18" charset="0"/>
              </a:rPr>
              <a:t>firms competing within an industry or within a segment of that industry are assumed to control similar strategically relevant resources and to pursue similar strategies in light of those resources</a:t>
            </a:r>
            <a:r>
              <a:rPr lang="en-US" sz="2800" dirty="0" smtClean="0">
                <a:latin typeface="Times New Roman" pitchFamily="18" charset="0"/>
                <a:cs typeface="Times New Roman" pitchFamily="18" charset="0"/>
              </a:rPr>
              <a:t>.</a:t>
            </a:r>
          </a:p>
          <a:p>
            <a:pPr algn="just"/>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7120715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899592" y="1124744"/>
            <a:ext cx="7772400" cy="4752528"/>
          </a:xfrm>
        </p:spPr>
        <p:txBody>
          <a:bodyPr>
            <a:normAutofit/>
          </a:bodyPr>
          <a:lstStyle/>
          <a:p>
            <a:pPr algn="just"/>
            <a:r>
              <a:rPr lang="en-US" sz="2800" dirty="0">
                <a:latin typeface="Times New Roman" pitchFamily="18" charset="0"/>
                <a:cs typeface="Times New Roman" pitchFamily="18" charset="0"/>
              </a:rPr>
              <a:t>R</a:t>
            </a:r>
            <a:r>
              <a:rPr lang="en-US" sz="2800" dirty="0" smtClean="0">
                <a:latin typeface="Times New Roman" pitchFamily="18" charset="0"/>
                <a:cs typeface="Times New Roman" pitchFamily="18" charset="0"/>
              </a:rPr>
              <a:t>esources </a:t>
            </a:r>
            <a:r>
              <a:rPr lang="en-US" sz="2800" dirty="0">
                <a:latin typeface="Times New Roman" pitchFamily="18" charset="0"/>
                <a:cs typeface="Times New Roman" pitchFamily="18" charset="0"/>
              </a:rPr>
              <a:t>used to implement strategies are assumed to be highly mobile across firms, so any resource differences that might develop between firms will be short-lived. </a:t>
            </a:r>
            <a:endParaRPr lang="en-US" sz="2800" dirty="0" smtClean="0">
              <a:latin typeface="Times New Roman" pitchFamily="18" charset="0"/>
              <a:cs typeface="Times New Roman" pitchFamily="18" charset="0"/>
            </a:endParaRPr>
          </a:p>
          <a:p>
            <a:pPr algn="just"/>
            <a:endParaRPr lang="en-US" sz="2800" dirty="0">
              <a:latin typeface="Times New Roman" pitchFamily="18" charset="0"/>
              <a:cs typeface="Times New Roman" pitchFamily="18" charset="0"/>
            </a:endParaRPr>
          </a:p>
          <a:p>
            <a:pPr algn="just"/>
            <a:r>
              <a:rPr lang="en-US" sz="2800" dirty="0">
                <a:latin typeface="Times New Roman" pitchFamily="18" charset="0"/>
                <a:cs typeface="Times New Roman" pitchFamily="18" charset="0"/>
              </a:rPr>
              <a:t>O</a:t>
            </a:r>
            <a:r>
              <a:rPr lang="en-US" sz="2800" dirty="0" smtClean="0">
                <a:latin typeface="Times New Roman" pitchFamily="18" charset="0"/>
                <a:cs typeface="Times New Roman" pitchFamily="18" charset="0"/>
              </a:rPr>
              <a:t>rganizational decision-makers </a:t>
            </a:r>
            <a:r>
              <a:rPr lang="en-US" sz="2800" dirty="0">
                <a:latin typeface="Times New Roman" pitchFamily="18" charset="0"/>
                <a:cs typeface="Times New Roman" pitchFamily="18" charset="0"/>
              </a:rPr>
              <a:t>are assumed to be rational and committed to acting in the firm’s best interests, as shown by their profit-maximizing behavior.</a:t>
            </a:r>
          </a:p>
          <a:p>
            <a:pPr algn="just"/>
            <a:endParaRPr lang="en-IN" sz="2800" dirty="0">
              <a:latin typeface="Times New Roman" pitchFamily="18" charset="0"/>
              <a:cs typeface="Times New Roman" pitchFamily="18" charset="0"/>
            </a:endParaRPr>
          </a:p>
        </p:txBody>
      </p:sp>
    </p:spTree>
    <p:extLst>
      <p:ext uri="{BB962C8B-B14F-4D97-AF65-F5344CB8AC3E}">
        <p14:creationId xmlns:p14="http://schemas.microsoft.com/office/powerpoint/2010/main" val="63735306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hapter 1: Strategic Management and Strategic Competitiveness - ppt video  online download"/>
          <p:cNvPicPr>
            <a:picLocks noGrp="1" noChangeAspect="1" noChangeArrowheads="1"/>
          </p:cNvPicPr>
          <p:nvPr>
            <p:ph sz="quarter" idx="1"/>
          </p:nvPr>
        </p:nvPicPr>
        <p:blipFill rotWithShape="1">
          <a:blip r:embed="rId2">
            <a:extLst>
              <a:ext uri="{28A0092B-C50C-407E-A947-70E740481C1C}">
                <a14:useLocalDpi xmlns:a14="http://schemas.microsoft.com/office/drawing/2010/main" val="0"/>
              </a:ext>
            </a:extLst>
          </a:blip>
          <a:srcRect l="36651" t="2316" r="6859" b="5328"/>
          <a:stretch/>
        </p:blipFill>
        <p:spPr bwMode="auto">
          <a:xfrm>
            <a:off x="1763688" y="260648"/>
            <a:ext cx="5760640" cy="63247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03572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19256" cy="1786210"/>
          </a:xfrm>
        </p:spPr>
        <p:txBody>
          <a:bodyPr>
            <a:normAutofit fontScale="90000"/>
          </a:bodyPr>
          <a:lstStyle/>
          <a:p>
            <a:pPr algn="ctr"/>
            <a:r>
              <a:rPr lang="en-IN" sz="3200" b="1" u="sng" dirty="0">
                <a:solidFill>
                  <a:schemeClr val="tx1"/>
                </a:solidFill>
                <a:latin typeface="Times New Roman" pitchFamily="18" charset="0"/>
                <a:cs typeface="Times New Roman" pitchFamily="18" charset="0"/>
              </a:rPr>
              <a:t>H</a:t>
            </a:r>
            <a:r>
              <a:rPr lang="en-IN" sz="3200" b="1" u="sng" dirty="0" smtClean="0">
                <a:solidFill>
                  <a:schemeClr val="tx1"/>
                </a:solidFill>
                <a:latin typeface="Times New Roman" pitchFamily="18" charset="0"/>
                <a:cs typeface="Times New Roman" pitchFamily="18" charset="0"/>
              </a:rPr>
              <a:t>ow would you find an attractive industry ?</a:t>
            </a:r>
            <a:br>
              <a:rPr lang="en-IN" sz="3200" b="1" u="sng" dirty="0" smtClean="0">
                <a:solidFill>
                  <a:schemeClr val="tx1"/>
                </a:solidFill>
                <a:latin typeface="Times New Roman" pitchFamily="18" charset="0"/>
                <a:cs typeface="Times New Roman" pitchFamily="18" charset="0"/>
              </a:rPr>
            </a:br>
            <a:r>
              <a:rPr lang="en-IN" sz="3200" b="1" u="sng" dirty="0" smtClean="0">
                <a:solidFill>
                  <a:schemeClr val="tx1"/>
                </a:solidFill>
                <a:latin typeface="Times New Roman" pitchFamily="18" charset="0"/>
                <a:cs typeface="Times New Roman" pitchFamily="18" charset="0"/>
              </a:rPr>
              <a:t>OR</a:t>
            </a:r>
            <a:br>
              <a:rPr lang="en-IN" sz="3200" b="1" u="sng" dirty="0" smtClean="0">
                <a:solidFill>
                  <a:schemeClr val="tx1"/>
                </a:solidFill>
                <a:latin typeface="Times New Roman" pitchFamily="18" charset="0"/>
                <a:cs typeface="Times New Roman" pitchFamily="18" charset="0"/>
              </a:rPr>
            </a:br>
            <a:r>
              <a:rPr lang="en-IN" sz="3200" b="1" u="sng" dirty="0" smtClean="0">
                <a:solidFill>
                  <a:schemeClr val="tx1"/>
                </a:solidFill>
                <a:latin typeface="Times New Roman" pitchFamily="18" charset="0"/>
                <a:cs typeface="Times New Roman" pitchFamily="18" charset="0"/>
              </a:rPr>
              <a:t>How you would analyse a industry ?</a:t>
            </a:r>
            <a:br>
              <a:rPr lang="en-IN" sz="3200" b="1" u="sng" dirty="0" smtClean="0">
                <a:solidFill>
                  <a:schemeClr val="tx1"/>
                </a:solidFill>
                <a:latin typeface="Times New Roman" pitchFamily="18" charset="0"/>
                <a:cs typeface="Times New Roman" pitchFamily="18" charset="0"/>
              </a:rPr>
            </a:br>
            <a:endParaRPr lang="en-IN" sz="3200" b="1" u="sng"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827584" y="2996952"/>
            <a:ext cx="7772400" cy="3024336"/>
          </a:xfrm>
        </p:spPr>
        <p:txBody>
          <a:bodyPr/>
          <a:lstStyle/>
          <a:p>
            <a:r>
              <a:rPr lang="en-IN" sz="2400" dirty="0" smtClean="0">
                <a:latin typeface="Times New Roman" pitchFamily="18" charset="0"/>
                <a:cs typeface="Times New Roman" pitchFamily="18" charset="0"/>
              </a:rPr>
              <a:t>Answer to this question is :-</a:t>
            </a:r>
          </a:p>
          <a:p>
            <a:pPr marL="0" indent="0">
              <a:buNone/>
            </a:pPr>
            <a:endParaRPr lang="en-IN" dirty="0"/>
          </a:p>
          <a:p>
            <a:pPr marL="0" indent="0" algn="ctr">
              <a:buNone/>
            </a:pPr>
            <a:r>
              <a:rPr lang="en-IN" sz="4400" b="1" u="sng" dirty="0" smtClean="0">
                <a:latin typeface="Times New Roman" pitchFamily="18" charset="0"/>
                <a:cs typeface="Times New Roman" pitchFamily="18" charset="0"/>
              </a:rPr>
              <a:t>Porter’s Five Force Model</a:t>
            </a:r>
          </a:p>
          <a:p>
            <a:pPr marL="0" indent="0">
              <a:buNone/>
            </a:pPr>
            <a:endParaRPr lang="en-IN" dirty="0"/>
          </a:p>
        </p:txBody>
      </p:sp>
    </p:spTree>
    <p:extLst>
      <p:ext uri="{BB962C8B-B14F-4D97-AF65-F5344CB8AC3E}">
        <p14:creationId xmlns:p14="http://schemas.microsoft.com/office/powerpoint/2010/main" val="7640362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1187624" y="404664"/>
            <a:ext cx="7128792" cy="5832648"/>
          </a:xfrm>
          <a:prstGeom prst="rect">
            <a:avLst/>
          </a:prstGeom>
        </p:spPr>
      </p:pic>
    </p:spTree>
    <p:extLst>
      <p:ext uri="{BB962C8B-B14F-4D97-AF65-F5344CB8AC3E}">
        <p14:creationId xmlns:p14="http://schemas.microsoft.com/office/powerpoint/2010/main" val="348685713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50106"/>
          </a:xfrm>
        </p:spPr>
        <p:txBody>
          <a:bodyPr>
            <a:normAutofit/>
          </a:bodyPr>
          <a:lstStyle/>
          <a:p>
            <a:pPr algn="ctr"/>
            <a:r>
              <a:rPr lang="en-IN" sz="3600" b="1" u="sng" dirty="0" smtClean="0">
                <a:solidFill>
                  <a:schemeClr val="tx1"/>
                </a:solidFill>
                <a:latin typeface="Times New Roman" pitchFamily="18" charset="0"/>
                <a:cs typeface="Times New Roman" pitchFamily="18" charset="0"/>
              </a:rPr>
              <a:t>Introduction:-</a:t>
            </a:r>
            <a:endParaRPr lang="en-IN" sz="3600" b="1" u="sng"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447800"/>
            <a:ext cx="7772400" cy="5005536"/>
          </a:xfrm>
        </p:spPr>
        <p:txBody>
          <a:bodyPr>
            <a:normAutofit lnSpcReduction="10000"/>
          </a:bodyPr>
          <a:lstStyle/>
          <a:p>
            <a:pPr marL="0" indent="0" algn="just">
              <a:buNone/>
            </a:pPr>
            <a:endParaRPr lang="en-IN" sz="2400" dirty="0" smtClean="0">
              <a:latin typeface="Times New Roman" pitchFamily="18" charset="0"/>
              <a:cs typeface="Times New Roman" pitchFamily="18" charset="0"/>
            </a:endParaRPr>
          </a:p>
          <a:p>
            <a:pPr algn="just"/>
            <a:r>
              <a:rPr lang="en-IN" sz="2400" dirty="0" smtClean="0">
                <a:latin typeface="Times New Roman" pitchFamily="18" charset="0"/>
                <a:cs typeface="Times New Roman" pitchFamily="18" charset="0"/>
              </a:rPr>
              <a:t>Presented By:- Michael E. Porter</a:t>
            </a:r>
          </a:p>
          <a:p>
            <a:pPr algn="just"/>
            <a:r>
              <a:rPr lang="en-IN" sz="2400" dirty="0" smtClean="0">
                <a:latin typeface="Times New Roman" pitchFamily="18" charset="0"/>
                <a:cs typeface="Times New Roman" pitchFamily="18" charset="0"/>
              </a:rPr>
              <a:t>Year:- 1979</a:t>
            </a:r>
          </a:p>
          <a:p>
            <a:pPr algn="just"/>
            <a:r>
              <a:rPr lang="en-IN" sz="2400" dirty="0" smtClean="0">
                <a:latin typeface="Times New Roman" pitchFamily="18" charset="0"/>
                <a:cs typeface="Times New Roman" pitchFamily="18" charset="0"/>
              </a:rPr>
              <a:t>Published in:- Harvard Business Review</a:t>
            </a:r>
          </a:p>
          <a:p>
            <a:pPr algn="just"/>
            <a:endParaRPr lang="en-IN" sz="2400" dirty="0">
              <a:latin typeface="Times New Roman" pitchFamily="18" charset="0"/>
              <a:cs typeface="Times New Roman" pitchFamily="18" charset="0"/>
            </a:endParaRPr>
          </a:p>
          <a:p>
            <a:pPr marL="0" indent="0" algn="just">
              <a:buNone/>
            </a:pPr>
            <a:r>
              <a:rPr lang="en-IN" sz="2400" dirty="0" smtClean="0">
                <a:latin typeface="Times New Roman" pitchFamily="18" charset="0"/>
                <a:cs typeface="Times New Roman" pitchFamily="18" charset="0"/>
              </a:rPr>
              <a:t>Porter’s five forces framework is a method of analysing the operating environment of a competition of a business.</a:t>
            </a:r>
          </a:p>
          <a:p>
            <a:pPr marL="0" indent="0" algn="just">
              <a:buNone/>
            </a:pPr>
            <a:endParaRPr lang="en-IN" sz="2400" dirty="0">
              <a:latin typeface="Times New Roman" pitchFamily="18" charset="0"/>
              <a:cs typeface="Times New Roman" pitchFamily="18" charset="0"/>
            </a:endParaRPr>
          </a:p>
          <a:p>
            <a:pPr marL="0" indent="0" algn="just">
              <a:buNone/>
            </a:pPr>
            <a:r>
              <a:rPr lang="en-IN" sz="2400" dirty="0" smtClean="0">
                <a:latin typeface="Times New Roman" pitchFamily="18" charset="0"/>
                <a:cs typeface="Times New Roman" pitchFamily="18" charset="0"/>
              </a:rPr>
              <a:t>It draws from </a:t>
            </a:r>
            <a:r>
              <a:rPr lang="en-IN" sz="2400" b="1" dirty="0" smtClean="0">
                <a:latin typeface="Times New Roman" pitchFamily="18" charset="0"/>
                <a:cs typeface="Times New Roman" pitchFamily="18" charset="0"/>
              </a:rPr>
              <a:t>industrial</a:t>
            </a:r>
            <a:r>
              <a:rPr lang="en-IN" sz="2400" dirty="0" smtClean="0">
                <a:latin typeface="Times New Roman" pitchFamily="18" charset="0"/>
                <a:cs typeface="Times New Roman" pitchFamily="18" charset="0"/>
              </a:rPr>
              <a:t> </a:t>
            </a:r>
            <a:r>
              <a:rPr lang="en-IN" sz="2400" b="1" dirty="0" smtClean="0">
                <a:latin typeface="Times New Roman" pitchFamily="18" charset="0"/>
                <a:cs typeface="Times New Roman" pitchFamily="18" charset="0"/>
              </a:rPr>
              <a:t>organization</a:t>
            </a:r>
            <a:r>
              <a:rPr lang="en-IN" sz="2400" dirty="0" smtClean="0">
                <a:latin typeface="Times New Roman" pitchFamily="18" charset="0"/>
                <a:cs typeface="Times New Roman" pitchFamily="18" charset="0"/>
              </a:rPr>
              <a:t> economics to derive five forces that determine the competitive intensity and therefore the attractiveness of an industry in terms of its profitability. </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4009675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50106"/>
          </a:xfrm>
        </p:spPr>
        <p:txBody>
          <a:bodyPr>
            <a:normAutofit/>
          </a:bodyPr>
          <a:lstStyle/>
          <a:p>
            <a:pPr algn="just"/>
            <a:r>
              <a:rPr lang="en-IN" sz="3600" b="1" u="sng" dirty="0" smtClean="0">
                <a:solidFill>
                  <a:schemeClr val="tx1"/>
                </a:solidFill>
                <a:latin typeface="Times New Roman" pitchFamily="18" charset="0"/>
                <a:cs typeface="Times New Roman" pitchFamily="18" charset="0"/>
              </a:rPr>
              <a:t>1. Rivalry among the industry:-</a:t>
            </a:r>
            <a:endParaRPr lang="en-IN" sz="3600" b="1" u="sng"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268760"/>
            <a:ext cx="7772400" cy="5256584"/>
          </a:xfrm>
        </p:spPr>
        <p:txBody>
          <a:bodyPr>
            <a:normAutofit/>
          </a:bodyPr>
          <a:lstStyle/>
          <a:p>
            <a:r>
              <a:rPr lang="en-IN" sz="2400" dirty="0" smtClean="0">
                <a:latin typeface="Times New Roman" pitchFamily="18" charset="0"/>
                <a:cs typeface="Times New Roman" pitchFamily="18" charset="0"/>
              </a:rPr>
              <a:t>This factor considers the number of competitors in the market and how strong they are. Competition is high when an industry has many companies of similar size and power. </a:t>
            </a:r>
          </a:p>
          <a:p>
            <a:endParaRPr lang="en-IN" sz="2400" dirty="0" smtClean="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Number of competitors </a:t>
            </a:r>
          </a:p>
          <a:p>
            <a:pPr marL="0" indent="0">
              <a:buNone/>
            </a:pPr>
            <a:r>
              <a:rPr lang="en-IN" sz="2400" dirty="0" smtClean="0">
                <a:latin typeface="Times New Roman" pitchFamily="18" charset="0"/>
                <a:cs typeface="Times New Roman" pitchFamily="18" charset="0"/>
              </a:rPr>
              <a:t>Variety of competitors </a:t>
            </a:r>
          </a:p>
          <a:p>
            <a:pPr marL="0" indent="0">
              <a:buNone/>
            </a:pPr>
            <a:r>
              <a:rPr lang="en-IN" sz="2400" dirty="0" smtClean="0">
                <a:latin typeface="Times New Roman" pitchFamily="18" charset="0"/>
                <a:cs typeface="Times New Roman" pitchFamily="18" charset="0"/>
              </a:rPr>
              <a:t>Difference in products </a:t>
            </a:r>
          </a:p>
          <a:p>
            <a:pPr marL="0" indent="0">
              <a:buNone/>
            </a:pPr>
            <a:r>
              <a:rPr lang="en-IN" sz="2400" dirty="0" smtClean="0">
                <a:latin typeface="Times New Roman" pitchFamily="18" charset="0"/>
                <a:cs typeface="Times New Roman" pitchFamily="18" charset="0"/>
              </a:rPr>
              <a:t>Differences in quality </a:t>
            </a:r>
          </a:p>
          <a:p>
            <a:pPr marL="0" indent="0">
              <a:buNone/>
            </a:pPr>
            <a:r>
              <a:rPr lang="en-IN" sz="2400" dirty="0" smtClean="0">
                <a:latin typeface="Times New Roman" pitchFamily="18" charset="0"/>
                <a:cs typeface="Times New Roman" pitchFamily="18" charset="0"/>
              </a:rPr>
              <a:t>Industry growth </a:t>
            </a:r>
          </a:p>
          <a:p>
            <a:pPr marL="0" indent="0">
              <a:buNone/>
            </a:pPr>
            <a:r>
              <a:rPr lang="en-IN" sz="2400" dirty="0" smtClean="0">
                <a:latin typeface="Times New Roman" pitchFamily="18" charset="0"/>
                <a:cs typeface="Times New Roman" pitchFamily="18" charset="0"/>
              </a:rPr>
              <a:t>Barriers to exit the industry </a:t>
            </a:r>
          </a:p>
          <a:p>
            <a:pPr marL="0" indent="0">
              <a:buNone/>
            </a:pPr>
            <a:r>
              <a:rPr lang="en-IN" sz="2400" dirty="0" smtClean="0">
                <a:latin typeface="Times New Roman" pitchFamily="18" charset="0"/>
                <a:cs typeface="Times New Roman" pitchFamily="18" charset="0"/>
              </a:rPr>
              <a:t>Customer loyalty to existing brands</a:t>
            </a:r>
            <a:endParaRPr lang="en-IN" sz="2400" dirty="0">
              <a:latin typeface="Times New Roman" pitchFamily="18" charset="0"/>
              <a:cs typeface="Times New Roman" pitchFamily="18" charset="0"/>
            </a:endParaRPr>
          </a:p>
          <a:p>
            <a:pPr marL="0" indent="0">
              <a:buNone/>
            </a:pPr>
            <a:r>
              <a:rPr lang="en-IN" sz="2400" dirty="0" smtClean="0">
                <a:latin typeface="Times New Roman" pitchFamily="18" charset="0"/>
                <a:cs typeface="Times New Roman" pitchFamily="18" charset="0"/>
              </a:rPr>
              <a:t> </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2723866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78098"/>
          </a:xfrm>
        </p:spPr>
        <p:txBody>
          <a:bodyPr>
            <a:normAutofit/>
          </a:bodyPr>
          <a:lstStyle/>
          <a:p>
            <a:r>
              <a:rPr lang="en-IN" sz="3600" b="1" u="sng" dirty="0" smtClean="0">
                <a:solidFill>
                  <a:schemeClr val="tx1"/>
                </a:solidFill>
                <a:latin typeface="Times New Roman" pitchFamily="18" charset="0"/>
                <a:cs typeface="Times New Roman" pitchFamily="18" charset="0"/>
              </a:rPr>
              <a:t>2. Threat of new entrant:-</a:t>
            </a:r>
            <a:endParaRPr lang="en-IN" sz="3600" b="1" u="sng"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447800"/>
            <a:ext cx="7772400" cy="5077544"/>
          </a:xfrm>
        </p:spPr>
        <p:txBody>
          <a:bodyPr>
            <a:normAutofit/>
          </a:bodyPr>
          <a:lstStyle/>
          <a:p>
            <a:pPr algn="just"/>
            <a:r>
              <a:rPr lang="en-IN" sz="2400" dirty="0" smtClean="0">
                <a:latin typeface="Times New Roman" pitchFamily="18" charset="0"/>
                <a:cs typeface="Times New Roman" pitchFamily="18" charset="0"/>
              </a:rPr>
              <a:t>This factor considers how easily competitors can enter the market. As more companies join an industry, existing businesses risk losing some of their customers and profits. </a:t>
            </a:r>
          </a:p>
          <a:p>
            <a:pPr marL="0" indent="0" algn="just">
              <a:buNone/>
            </a:pPr>
            <a:endParaRPr lang="en-IN" sz="2400" dirty="0">
              <a:latin typeface="Times New Roman" pitchFamily="18" charset="0"/>
              <a:cs typeface="Times New Roman" pitchFamily="18" charset="0"/>
            </a:endParaRPr>
          </a:p>
          <a:p>
            <a:pPr marL="0" indent="0" algn="just">
              <a:buNone/>
            </a:pPr>
            <a:r>
              <a:rPr lang="en-IN" sz="2400" dirty="0" smtClean="0">
                <a:latin typeface="Times New Roman" pitchFamily="18" charset="0"/>
                <a:cs typeface="Times New Roman" pitchFamily="18" charset="0"/>
              </a:rPr>
              <a:t>Government regulations </a:t>
            </a:r>
          </a:p>
          <a:p>
            <a:pPr marL="0" indent="0" algn="just">
              <a:buNone/>
            </a:pPr>
            <a:r>
              <a:rPr lang="en-IN" sz="2400" dirty="0" smtClean="0">
                <a:latin typeface="Times New Roman" pitchFamily="18" charset="0"/>
                <a:cs typeface="Times New Roman" pitchFamily="18" charset="0"/>
              </a:rPr>
              <a:t>Customer loyalty to existing brands </a:t>
            </a:r>
          </a:p>
          <a:p>
            <a:pPr marL="0" indent="0" algn="just">
              <a:buNone/>
            </a:pPr>
            <a:r>
              <a:rPr lang="en-IN" sz="2400" dirty="0" smtClean="0">
                <a:latin typeface="Times New Roman" pitchFamily="18" charset="0"/>
                <a:cs typeface="Times New Roman" pitchFamily="18" charset="0"/>
              </a:rPr>
              <a:t>High costs of entry </a:t>
            </a:r>
          </a:p>
          <a:p>
            <a:pPr marL="0" indent="0" algn="just">
              <a:buNone/>
            </a:pPr>
            <a:r>
              <a:rPr lang="en-IN" sz="2400" dirty="0" smtClean="0">
                <a:latin typeface="Times New Roman" pitchFamily="18" charset="0"/>
                <a:cs typeface="Times New Roman" pitchFamily="18" charset="0"/>
              </a:rPr>
              <a:t>Limited access to distribution </a:t>
            </a:r>
          </a:p>
          <a:p>
            <a:pPr marL="0" indent="0" algn="just">
              <a:buNone/>
            </a:pPr>
            <a:r>
              <a:rPr lang="en-IN" sz="2400" dirty="0" smtClean="0">
                <a:latin typeface="Times New Roman" pitchFamily="18" charset="0"/>
                <a:cs typeface="Times New Roman" pitchFamily="18" charset="0"/>
              </a:rPr>
              <a:t>Technologies needed </a:t>
            </a:r>
          </a:p>
          <a:p>
            <a:pPr marL="0" indent="0" algn="just">
              <a:buNone/>
            </a:pPr>
            <a:r>
              <a:rPr lang="en-IN" sz="2400" dirty="0" smtClean="0">
                <a:latin typeface="Times New Roman" pitchFamily="18" charset="0"/>
                <a:cs typeface="Times New Roman" pitchFamily="18" charset="0"/>
              </a:rPr>
              <a:t>Experience needed </a:t>
            </a:r>
          </a:p>
          <a:p>
            <a:pPr marL="0" indent="0" algn="just">
              <a:buNone/>
            </a:pPr>
            <a:r>
              <a:rPr lang="en-IN" sz="2400" dirty="0" smtClean="0">
                <a:latin typeface="Times New Roman" pitchFamily="18" charset="0"/>
                <a:cs typeface="Times New Roman" pitchFamily="18" charset="0"/>
              </a:rPr>
              <a:t>Economies of scale </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35290504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78098"/>
          </a:xfrm>
        </p:spPr>
        <p:txBody>
          <a:bodyPr>
            <a:normAutofit/>
          </a:bodyPr>
          <a:lstStyle/>
          <a:p>
            <a:r>
              <a:rPr lang="en-IN" sz="3600" b="1" u="sng" dirty="0" smtClean="0">
                <a:solidFill>
                  <a:schemeClr val="tx1"/>
                </a:solidFill>
                <a:latin typeface="Times New Roman" pitchFamily="18" charset="0"/>
                <a:cs typeface="Times New Roman" pitchFamily="18" charset="0"/>
              </a:rPr>
              <a:t>3. Threat of substitute product:-</a:t>
            </a:r>
            <a:endParaRPr lang="en-IN" sz="3600" b="1" u="sng"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755576" y="1340768"/>
            <a:ext cx="7931224" cy="5328592"/>
          </a:xfrm>
        </p:spPr>
        <p:txBody>
          <a:bodyPr>
            <a:normAutofit/>
          </a:bodyPr>
          <a:lstStyle/>
          <a:p>
            <a:pPr algn="just"/>
            <a:r>
              <a:rPr lang="en-IN" sz="2400" dirty="0" smtClean="0">
                <a:latin typeface="Times New Roman" pitchFamily="18" charset="0"/>
                <a:cs typeface="Times New Roman" pitchFamily="18" charset="0"/>
              </a:rPr>
              <a:t>This factor considers how easily customers can switch between similar products or services. If a product or service is so easy to make that many substitute products exist, companies also risk customers doing it themselves. </a:t>
            </a:r>
          </a:p>
          <a:p>
            <a:pPr algn="just"/>
            <a:endParaRPr lang="en-IN" sz="2400" dirty="0">
              <a:latin typeface="Times New Roman" pitchFamily="18" charset="0"/>
              <a:cs typeface="Times New Roman" pitchFamily="18" charset="0"/>
            </a:endParaRPr>
          </a:p>
          <a:p>
            <a:pPr marL="0" indent="0" algn="just">
              <a:buNone/>
            </a:pPr>
            <a:r>
              <a:rPr lang="en-IN" sz="2400" dirty="0" smtClean="0">
                <a:latin typeface="Times New Roman" pitchFamily="18" charset="0"/>
                <a:cs typeface="Times New Roman" pitchFamily="18" charset="0"/>
              </a:rPr>
              <a:t>No. of substitute products </a:t>
            </a:r>
          </a:p>
          <a:p>
            <a:pPr marL="0" indent="0" algn="just">
              <a:buNone/>
            </a:pPr>
            <a:r>
              <a:rPr lang="en-IN" sz="2400" dirty="0" smtClean="0">
                <a:latin typeface="Times New Roman" pitchFamily="18" charset="0"/>
                <a:cs typeface="Times New Roman" pitchFamily="18" charset="0"/>
              </a:rPr>
              <a:t>Quality and price of substitute products </a:t>
            </a:r>
          </a:p>
          <a:p>
            <a:pPr marL="0" indent="0" algn="just">
              <a:buNone/>
            </a:pPr>
            <a:r>
              <a:rPr lang="en-IN" sz="2400" dirty="0" smtClean="0">
                <a:latin typeface="Times New Roman" pitchFamily="18" charset="0"/>
                <a:cs typeface="Times New Roman" pitchFamily="18" charset="0"/>
              </a:rPr>
              <a:t>Customer’s likelihood to switch between products </a:t>
            </a:r>
          </a:p>
          <a:p>
            <a:pPr marL="0" indent="0" algn="just">
              <a:buNone/>
            </a:pPr>
            <a:r>
              <a:rPr lang="en-IN" sz="2400" dirty="0" smtClean="0">
                <a:latin typeface="Times New Roman" pitchFamily="18" charset="0"/>
                <a:cs typeface="Times New Roman" pitchFamily="18" charset="0"/>
              </a:rPr>
              <a:t>Customers perceived difference between products </a:t>
            </a:r>
          </a:p>
          <a:p>
            <a:pPr marL="0" indent="0" algn="just">
              <a:buNone/>
            </a:pPr>
            <a:r>
              <a:rPr lang="en-IN" sz="2400" dirty="0" smtClean="0">
                <a:latin typeface="Times New Roman" pitchFamily="18" charset="0"/>
                <a:cs typeface="Times New Roman" pitchFamily="18" charset="0"/>
              </a:rPr>
              <a:t>Competitor’s aggressiveness </a:t>
            </a:r>
          </a:p>
          <a:p>
            <a:pPr marL="0" indent="0" algn="just">
              <a:buNone/>
            </a:pPr>
            <a:r>
              <a:rPr lang="en-IN" sz="2400" dirty="0" smtClean="0">
                <a:latin typeface="Times New Roman" pitchFamily="18" charset="0"/>
                <a:cs typeface="Times New Roman" pitchFamily="18" charset="0"/>
              </a:rPr>
              <a:t>Competition’s profit </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509684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50106"/>
          </a:xfrm>
        </p:spPr>
        <p:txBody>
          <a:bodyPr>
            <a:normAutofit/>
          </a:bodyPr>
          <a:lstStyle/>
          <a:p>
            <a:r>
              <a:rPr lang="en-US" sz="3600" b="1" dirty="0" smtClean="0">
                <a:solidFill>
                  <a:schemeClr val="tx1"/>
                </a:solidFill>
                <a:latin typeface="Times New Roman" pitchFamily="18" charset="0"/>
                <a:cs typeface="Times New Roman" pitchFamily="18" charset="0"/>
              </a:rPr>
              <a:t>Nature of the strategy:-</a:t>
            </a:r>
            <a:endParaRPr lang="en-IN" sz="3600" b="1"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r>
              <a:rPr lang="en-US" dirty="0" smtClean="0">
                <a:latin typeface="Times New Roman" pitchFamily="18" charset="0"/>
                <a:cs typeface="Times New Roman" pitchFamily="18" charset="0"/>
              </a:rPr>
              <a:t>Provides structure </a:t>
            </a:r>
          </a:p>
          <a:p>
            <a:r>
              <a:rPr lang="en-US" dirty="0" smtClean="0">
                <a:latin typeface="Times New Roman" pitchFamily="18" charset="0"/>
                <a:cs typeface="Times New Roman" pitchFamily="18" charset="0"/>
              </a:rPr>
              <a:t>Set of action </a:t>
            </a:r>
          </a:p>
          <a:p>
            <a:r>
              <a:rPr lang="en-US" dirty="0" smtClean="0">
                <a:latin typeface="Times New Roman" pitchFamily="18" charset="0"/>
                <a:cs typeface="Times New Roman" pitchFamily="18" charset="0"/>
              </a:rPr>
              <a:t>Future oriented </a:t>
            </a:r>
          </a:p>
          <a:p>
            <a:r>
              <a:rPr lang="en-US" dirty="0" smtClean="0">
                <a:latin typeface="Times New Roman" pitchFamily="18" charset="0"/>
                <a:cs typeface="Times New Roman" pitchFamily="18" charset="0"/>
              </a:rPr>
              <a:t>Combination of internal and external factors </a:t>
            </a:r>
          </a:p>
          <a:p>
            <a:r>
              <a:rPr lang="en-US" dirty="0" smtClean="0">
                <a:latin typeface="Times New Roman" pitchFamily="18" charset="0"/>
                <a:cs typeface="Times New Roman" pitchFamily="18" charset="0"/>
              </a:rPr>
              <a:t>Integrated approach</a:t>
            </a:r>
          </a:p>
          <a:p>
            <a:r>
              <a:rPr lang="en-US" dirty="0" smtClean="0">
                <a:latin typeface="Times New Roman" pitchFamily="18" charset="0"/>
                <a:cs typeface="Times New Roman" pitchFamily="18" charset="0"/>
              </a:rPr>
              <a:t>System oriented</a:t>
            </a:r>
          </a:p>
          <a:p>
            <a:pPr marL="0" indent="0">
              <a:buNone/>
            </a:pPr>
            <a:r>
              <a:rPr lang="en-US" dirty="0" smtClean="0">
                <a:latin typeface="Times New Roman" pitchFamily="18" charset="0"/>
                <a:cs typeface="Times New Roman" pitchFamily="18" charset="0"/>
              </a:rPr>
              <a:t> </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89251254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06090"/>
          </a:xfrm>
        </p:spPr>
        <p:txBody>
          <a:bodyPr>
            <a:normAutofit fontScale="90000"/>
          </a:bodyPr>
          <a:lstStyle/>
          <a:p>
            <a:r>
              <a:rPr lang="en-IN" b="1" u="sng" dirty="0" smtClean="0">
                <a:solidFill>
                  <a:schemeClr val="tx1"/>
                </a:solidFill>
                <a:latin typeface="Times New Roman" pitchFamily="18" charset="0"/>
                <a:cs typeface="Times New Roman" pitchFamily="18" charset="0"/>
              </a:rPr>
              <a:t>4. Bargaining power of buyers:-</a:t>
            </a:r>
            <a:endParaRPr lang="en-IN" b="1" u="sng"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484784"/>
            <a:ext cx="7772400" cy="5112568"/>
          </a:xfrm>
        </p:spPr>
        <p:txBody>
          <a:bodyPr>
            <a:normAutofit/>
          </a:bodyPr>
          <a:lstStyle/>
          <a:p>
            <a:pPr algn="just"/>
            <a:r>
              <a:rPr lang="en-IN" sz="2400" dirty="0" smtClean="0">
                <a:latin typeface="Times New Roman" pitchFamily="18" charset="0"/>
                <a:cs typeface="Times New Roman" pitchFamily="18" charset="0"/>
              </a:rPr>
              <a:t>Buyers have greater bargaining power when their numbers are small but the amount of substitute products is high. As a result, they can cause prices to lower and company profit. </a:t>
            </a:r>
          </a:p>
          <a:p>
            <a:pPr algn="just"/>
            <a:endParaRPr lang="en-IN" sz="2400" dirty="0">
              <a:latin typeface="Times New Roman" pitchFamily="18" charset="0"/>
              <a:cs typeface="Times New Roman" pitchFamily="18" charset="0"/>
            </a:endParaRPr>
          </a:p>
          <a:p>
            <a:pPr marL="0" indent="0" algn="just">
              <a:buNone/>
            </a:pPr>
            <a:r>
              <a:rPr lang="en-IN" sz="2400" dirty="0" smtClean="0">
                <a:latin typeface="Times New Roman" pitchFamily="18" charset="0"/>
                <a:cs typeface="Times New Roman" pitchFamily="18" charset="0"/>
              </a:rPr>
              <a:t>No. of customers </a:t>
            </a:r>
          </a:p>
          <a:p>
            <a:pPr marL="0" indent="0" algn="just">
              <a:buNone/>
            </a:pPr>
            <a:r>
              <a:rPr lang="en-IN" sz="2400" dirty="0" smtClean="0">
                <a:latin typeface="Times New Roman" pitchFamily="18" charset="0"/>
                <a:cs typeface="Times New Roman" pitchFamily="18" charset="0"/>
              </a:rPr>
              <a:t>How much product each customer is buying ?</a:t>
            </a:r>
          </a:p>
          <a:p>
            <a:pPr marL="0" indent="0" algn="just">
              <a:buNone/>
            </a:pPr>
            <a:r>
              <a:rPr lang="en-IN" sz="2400" dirty="0" smtClean="0">
                <a:latin typeface="Times New Roman" pitchFamily="18" charset="0"/>
                <a:cs typeface="Times New Roman" pitchFamily="18" charset="0"/>
              </a:rPr>
              <a:t>Buyer’s ability to substitute products </a:t>
            </a:r>
          </a:p>
          <a:p>
            <a:pPr marL="0" indent="0" algn="just">
              <a:buNone/>
            </a:pPr>
            <a:r>
              <a:rPr lang="en-IN" sz="2400" dirty="0" smtClean="0">
                <a:latin typeface="Times New Roman" pitchFamily="18" charset="0"/>
                <a:cs typeface="Times New Roman" pitchFamily="18" charset="0"/>
              </a:rPr>
              <a:t>Buyers sensitivity to price </a:t>
            </a:r>
          </a:p>
          <a:p>
            <a:pPr marL="0" indent="0" algn="just">
              <a:buNone/>
            </a:pPr>
            <a:endParaRPr lang="en-IN" sz="2400" dirty="0" smtClean="0">
              <a:latin typeface="Times New Roman" pitchFamily="18" charset="0"/>
              <a:cs typeface="Times New Roman" pitchFamily="18" charset="0"/>
            </a:endParaRPr>
          </a:p>
          <a:p>
            <a:pPr marL="0" indent="0" algn="just">
              <a:buNone/>
            </a:pPr>
            <a:r>
              <a:rPr lang="en-IN" sz="2400" dirty="0" smtClean="0">
                <a:latin typeface="Times New Roman" pitchFamily="18" charset="0"/>
                <a:cs typeface="Times New Roman" pitchFamily="18" charset="0"/>
              </a:rPr>
              <a:t>Buyer’s access to information so they can compare products and prices </a:t>
            </a:r>
          </a:p>
          <a:p>
            <a:pPr marL="0" indent="0" algn="just">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22906811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78098"/>
          </a:xfrm>
        </p:spPr>
        <p:txBody>
          <a:bodyPr>
            <a:normAutofit/>
          </a:bodyPr>
          <a:lstStyle/>
          <a:p>
            <a:r>
              <a:rPr lang="en-IN" sz="3600" b="1" u="sng" dirty="0" smtClean="0">
                <a:solidFill>
                  <a:schemeClr val="tx1"/>
                </a:solidFill>
                <a:latin typeface="Times New Roman" pitchFamily="18" charset="0"/>
                <a:cs typeface="Times New Roman" pitchFamily="18" charset="0"/>
              </a:rPr>
              <a:t>5. Bargaining power of suppliers:-</a:t>
            </a:r>
            <a:endParaRPr lang="en-IN" sz="3600" b="1" u="sng"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216152"/>
            <a:ext cx="7772400" cy="5381200"/>
          </a:xfrm>
        </p:spPr>
        <p:txBody>
          <a:bodyPr>
            <a:normAutofit/>
          </a:bodyPr>
          <a:lstStyle/>
          <a:p>
            <a:pPr algn="just"/>
            <a:r>
              <a:rPr lang="en-IN" sz="2400" dirty="0" smtClean="0">
                <a:latin typeface="Times New Roman" pitchFamily="18" charset="0"/>
                <a:cs typeface="Times New Roman" pitchFamily="18" charset="0"/>
              </a:rPr>
              <a:t>The more suppliers a company has to choose from, the easier it is to switch to one that costs less or produces a higher quality products. If few suppliers offer the products a company needs they have more power. </a:t>
            </a:r>
          </a:p>
          <a:p>
            <a:pPr algn="just"/>
            <a:endParaRPr lang="en-IN" sz="2400" dirty="0">
              <a:latin typeface="Times New Roman" pitchFamily="18" charset="0"/>
              <a:cs typeface="Times New Roman" pitchFamily="18" charset="0"/>
            </a:endParaRPr>
          </a:p>
          <a:p>
            <a:pPr marL="0" indent="0" algn="just">
              <a:buNone/>
            </a:pPr>
            <a:r>
              <a:rPr lang="en-IN" sz="2400" dirty="0" smtClean="0">
                <a:latin typeface="Times New Roman" pitchFamily="18" charset="0"/>
                <a:cs typeface="Times New Roman" pitchFamily="18" charset="0"/>
              </a:rPr>
              <a:t>No. of suppliers </a:t>
            </a:r>
          </a:p>
          <a:p>
            <a:pPr marL="0" indent="0" algn="just">
              <a:buNone/>
            </a:pPr>
            <a:r>
              <a:rPr lang="en-IN" sz="2400" dirty="0" smtClean="0">
                <a:latin typeface="Times New Roman" pitchFamily="18" charset="0"/>
                <a:cs typeface="Times New Roman" pitchFamily="18" charset="0"/>
              </a:rPr>
              <a:t>Size of the suppliers </a:t>
            </a:r>
          </a:p>
          <a:p>
            <a:pPr marL="0" indent="0" algn="just">
              <a:buNone/>
            </a:pPr>
            <a:r>
              <a:rPr lang="en-IN" sz="2400" dirty="0" smtClean="0">
                <a:latin typeface="Times New Roman" pitchFamily="18" charset="0"/>
                <a:cs typeface="Times New Roman" pitchFamily="18" charset="0"/>
              </a:rPr>
              <a:t>Uniqueness of the suppliers product</a:t>
            </a:r>
          </a:p>
          <a:p>
            <a:pPr marL="0" indent="0" algn="just">
              <a:buNone/>
            </a:pPr>
            <a:r>
              <a:rPr lang="en-IN" sz="2400" dirty="0" smtClean="0">
                <a:latin typeface="Times New Roman" pitchFamily="18" charset="0"/>
                <a:cs typeface="Times New Roman" pitchFamily="18" charset="0"/>
              </a:rPr>
              <a:t>Quality of supplier products </a:t>
            </a:r>
          </a:p>
          <a:p>
            <a:pPr marL="0" indent="0" algn="just">
              <a:buNone/>
            </a:pPr>
            <a:r>
              <a:rPr lang="en-IN" sz="2400" dirty="0" smtClean="0">
                <a:latin typeface="Times New Roman" pitchFamily="18" charset="0"/>
                <a:cs typeface="Times New Roman" pitchFamily="18" charset="0"/>
              </a:rPr>
              <a:t>Volume of product needed </a:t>
            </a:r>
          </a:p>
          <a:p>
            <a:pPr marL="0" indent="0" algn="just">
              <a:buNone/>
            </a:pPr>
            <a:r>
              <a:rPr lang="en-IN" sz="2400" dirty="0" smtClean="0">
                <a:latin typeface="Times New Roman" pitchFamily="18" charset="0"/>
                <a:cs typeface="Times New Roman" pitchFamily="18" charset="0"/>
              </a:rPr>
              <a:t>Cost of </a:t>
            </a:r>
            <a:r>
              <a:rPr lang="en-IN" sz="2400" smtClean="0">
                <a:latin typeface="Times New Roman" pitchFamily="18" charset="0"/>
                <a:cs typeface="Times New Roman" pitchFamily="18" charset="0"/>
              </a:rPr>
              <a:t>switching suppliers </a:t>
            </a:r>
            <a:endParaRPr lang="en-IN" sz="2400" dirty="0" smtClean="0">
              <a:latin typeface="Times New Roman" pitchFamily="18" charset="0"/>
              <a:cs typeface="Times New Roman" pitchFamily="18" charset="0"/>
            </a:endParaRPr>
          </a:p>
          <a:p>
            <a:pPr marL="0" indent="0" algn="just">
              <a:buNone/>
            </a:pP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13526910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99592" y="2348880"/>
            <a:ext cx="7772400" cy="1143000"/>
          </a:xfrm>
        </p:spPr>
        <p:txBody>
          <a:bodyPr>
            <a:normAutofit/>
          </a:bodyPr>
          <a:lstStyle/>
          <a:p>
            <a:pPr algn="ctr"/>
            <a:r>
              <a:rPr lang="en-IN" sz="4400" b="1" u="sng" dirty="0" smtClean="0">
                <a:solidFill>
                  <a:schemeClr val="tx1"/>
                </a:solidFill>
                <a:latin typeface="Times New Roman" pitchFamily="18" charset="0"/>
                <a:cs typeface="Times New Roman" pitchFamily="18" charset="0"/>
              </a:rPr>
              <a:t>Resource Based Model</a:t>
            </a:r>
            <a:endParaRPr lang="en-IN" sz="4400" b="1" u="sng"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31029423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03648" y="188640"/>
            <a:ext cx="6552728" cy="6401005"/>
          </a:xfrm>
          <a:prstGeom prst="rect">
            <a:avLst/>
          </a:prstGeom>
        </p:spPr>
      </p:pic>
    </p:spTree>
    <p:extLst>
      <p:ext uri="{BB962C8B-B14F-4D97-AF65-F5344CB8AC3E}">
        <p14:creationId xmlns:p14="http://schemas.microsoft.com/office/powerpoint/2010/main" val="2397858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78098"/>
          </a:xfrm>
        </p:spPr>
        <p:txBody>
          <a:bodyPr>
            <a:normAutofit/>
          </a:bodyPr>
          <a:lstStyle/>
          <a:p>
            <a:r>
              <a:rPr lang="en-IN" sz="3600" dirty="0" smtClean="0">
                <a:solidFill>
                  <a:schemeClr val="tx1"/>
                </a:solidFill>
                <a:latin typeface="Times New Roman" pitchFamily="18" charset="0"/>
                <a:cs typeface="Times New Roman" pitchFamily="18" charset="0"/>
              </a:rPr>
              <a:t>Difference between strategy and tactics </a:t>
            </a:r>
            <a:endParaRPr lang="en-IN" sz="3600"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p:txBody>
          <a:bodyPr/>
          <a:lstStyle/>
          <a:p>
            <a:pPr algn="just"/>
            <a:r>
              <a:rPr lang="en-IN" dirty="0" smtClean="0">
                <a:latin typeface="Times New Roman" pitchFamily="18" charset="0"/>
                <a:cs typeface="Times New Roman" pitchFamily="18" charset="0"/>
              </a:rPr>
              <a:t>Tactics:-</a:t>
            </a:r>
          </a:p>
          <a:p>
            <a:pPr marL="0" indent="0" algn="just">
              <a:buNone/>
            </a:pPr>
            <a:r>
              <a:rPr lang="en-IN" dirty="0" smtClean="0">
                <a:latin typeface="Times New Roman" pitchFamily="18" charset="0"/>
                <a:cs typeface="Times New Roman" pitchFamily="18" charset="0"/>
              </a:rPr>
              <a:t>Greek word-&gt; taktike which means-&gt; art of arrangement </a:t>
            </a:r>
          </a:p>
          <a:p>
            <a:pPr marL="0" indent="0" algn="just">
              <a:buNone/>
            </a:pPr>
            <a:r>
              <a:rPr lang="en-IN" dirty="0" smtClean="0">
                <a:latin typeface="Times New Roman" pitchFamily="18" charset="0"/>
                <a:cs typeface="Times New Roman" pitchFamily="18" charset="0"/>
              </a:rPr>
              <a:t>In simple words skill of dealing or handling difficult situations.</a:t>
            </a:r>
          </a:p>
          <a:p>
            <a:pPr marL="0" indent="0" algn="just">
              <a:buNone/>
            </a:pPr>
            <a:endParaRPr lang="en-IN" dirty="0">
              <a:latin typeface="Times New Roman" pitchFamily="18" charset="0"/>
              <a:cs typeface="Times New Roman" pitchFamily="18" charset="0"/>
            </a:endParaRPr>
          </a:p>
          <a:p>
            <a:pPr algn="just"/>
            <a:r>
              <a:rPr lang="en-IN" dirty="0" smtClean="0">
                <a:latin typeface="Times New Roman" pitchFamily="18" charset="0"/>
                <a:cs typeface="Times New Roman" pitchFamily="18" charset="0"/>
              </a:rPr>
              <a:t>Strategy:-</a:t>
            </a:r>
          </a:p>
          <a:p>
            <a:pPr marL="0" indent="0" algn="just">
              <a:buNone/>
            </a:pPr>
            <a:r>
              <a:rPr lang="en-IN" dirty="0" smtClean="0">
                <a:latin typeface="Times New Roman" pitchFamily="18" charset="0"/>
                <a:cs typeface="Times New Roman" pitchFamily="18" charset="0"/>
              </a:rPr>
              <a:t>The strategy is a combination of corporate moves and actions used by the management to attain a competitive market position. </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41582859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
            <p:extLst>
              <p:ext uri="{D42A27DB-BD31-4B8C-83A1-F6EECF244321}">
                <p14:modId xmlns:p14="http://schemas.microsoft.com/office/powerpoint/2010/main" val="3784360351"/>
              </p:ext>
            </p:extLst>
          </p:nvPr>
        </p:nvGraphicFramePr>
        <p:xfrm>
          <a:off x="899592" y="908722"/>
          <a:ext cx="7772400" cy="5227705"/>
        </p:xfrm>
        <a:graphic>
          <a:graphicData uri="http://schemas.openxmlformats.org/drawingml/2006/table">
            <a:tbl>
              <a:tblPr firstRow="1" bandRow="1">
                <a:tableStyleId>{D7AC3CCA-C797-4891-BE02-D94E43425B78}</a:tableStyleId>
              </a:tblPr>
              <a:tblGrid>
                <a:gridCol w="1641376"/>
                <a:gridCol w="3168352"/>
                <a:gridCol w="2962672"/>
              </a:tblGrid>
              <a:tr h="585898">
                <a:tc>
                  <a:txBody>
                    <a:bodyPr/>
                    <a:lstStyle/>
                    <a:p>
                      <a:pPr algn="just"/>
                      <a:endParaRPr lang="en-IN" sz="2000" dirty="0">
                        <a:latin typeface="Times New Roman" pitchFamily="18" charset="0"/>
                        <a:cs typeface="Times New Roman" pitchFamily="18" charset="0"/>
                      </a:endParaRPr>
                    </a:p>
                  </a:txBody>
                  <a:tcPr/>
                </a:tc>
                <a:tc>
                  <a:txBody>
                    <a:bodyPr/>
                    <a:lstStyle/>
                    <a:p>
                      <a:pPr algn="just"/>
                      <a:r>
                        <a:rPr lang="en-IN" sz="2000" dirty="0" smtClean="0">
                          <a:latin typeface="Times New Roman" pitchFamily="18" charset="0"/>
                          <a:cs typeface="Times New Roman" pitchFamily="18" charset="0"/>
                        </a:rPr>
                        <a:t>Tactics </a:t>
                      </a:r>
                      <a:endParaRPr lang="en-IN" sz="2000" dirty="0">
                        <a:latin typeface="Times New Roman" pitchFamily="18" charset="0"/>
                        <a:cs typeface="Times New Roman" pitchFamily="18" charset="0"/>
                      </a:endParaRPr>
                    </a:p>
                  </a:txBody>
                  <a:tcPr/>
                </a:tc>
                <a:tc>
                  <a:txBody>
                    <a:bodyPr/>
                    <a:lstStyle/>
                    <a:p>
                      <a:pPr algn="just"/>
                      <a:r>
                        <a:rPr lang="en-IN" sz="2000" dirty="0" smtClean="0">
                          <a:latin typeface="Times New Roman" pitchFamily="18" charset="0"/>
                          <a:cs typeface="Times New Roman" pitchFamily="18" charset="0"/>
                        </a:rPr>
                        <a:t>Strategy </a:t>
                      </a:r>
                      <a:endParaRPr lang="en-IN" sz="2000" dirty="0">
                        <a:latin typeface="Times New Roman" pitchFamily="18" charset="0"/>
                        <a:cs typeface="Times New Roman" pitchFamily="18" charset="0"/>
                      </a:endParaRPr>
                    </a:p>
                  </a:txBody>
                  <a:tcPr/>
                </a:tc>
              </a:tr>
              <a:tr h="1011277">
                <a:tc>
                  <a:txBody>
                    <a:bodyPr/>
                    <a:lstStyle/>
                    <a:p>
                      <a:pPr algn="just"/>
                      <a:r>
                        <a:rPr lang="en-IN" sz="2000" dirty="0" smtClean="0">
                          <a:latin typeface="Times New Roman" pitchFamily="18" charset="0"/>
                          <a:cs typeface="Times New Roman" pitchFamily="18" charset="0"/>
                        </a:rPr>
                        <a:t>Concept </a:t>
                      </a:r>
                      <a:endParaRPr lang="en-IN" sz="2000" dirty="0">
                        <a:latin typeface="Times New Roman" pitchFamily="18" charset="0"/>
                        <a:cs typeface="Times New Roman" pitchFamily="18" charset="0"/>
                      </a:endParaRPr>
                    </a:p>
                  </a:txBody>
                  <a:tcPr/>
                </a:tc>
                <a:tc>
                  <a:txBody>
                    <a:bodyPr/>
                    <a:lstStyle/>
                    <a:p>
                      <a:pPr algn="just"/>
                      <a:r>
                        <a:rPr lang="en-IN" sz="2000" dirty="0" smtClean="0">
                          <a:latin typeface="Times New Roman" pitchFamily="18" charset="0"/>
                          <a:cs typeface="Times New Roman" pitchFamily="18" charset="0"/>
                        </a:rPr>
                        <a:t>How</a:t>
                      </a:r>
                      <a:r>
                        <a:rPr lang="en-IN" sz="2000" baseline="0" dirty="0" smtClean="0">
                          <a:latin typeface="Times New Roman" pitchFamily="18" charset="0"/>
                          <a:cs typeface="Times New Roman" pitchFamily="18" charset="0"/>
                        </a:rPr>
                        <a:t> the strategy to be executed </a:t>
                      </a:r>
                      <a:endParaRPr lang="en-IN" sz="2000" dirty="0">
                        <a:latin typeface="Times New Roman" pitchFamily="18" charset="0"/>
                        <a:cs typeface="Times New Roman" pitchFamily="18" charset="0"/>
                      </a:endParaRPr>
                    </a:p>
                  </a:txBody>
                  <a:tcPr/>
                </a:tc>
                <a:tc>
                  <a:txBody>
                    <a:bodyPr/>
                    <a:lstStyle/>
                    <a:p>
                      <a:pPr algn="just"/>
                      <a:r>
                        <a:rPr lang="en-IN" sz="2000" dirty="0" smtClean="0">
                          <a:latin typeface="Times New Roman" pitchFamily="18" charset="0"/>
                          <a:cs typeface="Times New Roman" pitchFamily="18" charset="0"/>
                        </a:rPr>
                        <a:t>An planned</a:t>
                      </a:r>
                      <a:r>
                        <a:rPr lang="en-IN" sz="2000" baseline="0" dirty="0" smtClean="0">
                          <a:latin typeface="Times New Roman" pitchFamily="18" charset="0"/>
                          <a:cs typeface="Times New Roman" pitchFamily="18" charset="0"/>
                        </a:rPr>
                        <a:t> and organized set of activities </a:t>
                      </a:r>
                      <a:endParaRPr lang="en-IN" sz="2000" dirty="0">
                        <a:latin typeface="Times New Roman" pitchFamily="18" charset="0"/>
                        <a:cs typeface="Times New Roman" pitchFamily="18" charset="0"/>
                      </a:endParaRPr>
                    </a:p>
                  </a:txBody>
                  <a:tcPr/>
                </a:tc>
              </a:tr>
              <a:tr h="585898">
                <a:tc>
                  <a:txBody>
                    <a:bodyPr/>
                    <a:lstStyle/>
                    <a:p>
                      <a:pPr algn="just"/>
                      <a:r>
                        <a:rPr lang="en-IN" sz="2000" dirty="0" smtClean="0">
                          <a:latin typeface="Times New Roman" pitchFamily="18" charset="0"/>
                          <a:cs typeface="Times New Roman" pitchFamily="18" charset="0"/>
                        </a:rPr>
                        <a:t>Nature </a:t>
                      </a:r>
                      <a:endParaRPr lang="en-IN" sz="2000" dirty="0">
                        <a:latin typeface="Times New Roman" pitchFamily="18" charset="0"/>
                        <a:cs typeface="Times New Roman" pitchFamily="18" charset="0"/>
                      </a:endParaRPr>
                    </a:p>
                  </a:txBody>
                  <a:tcPr/>
                </a:tc>
                <a:tc>
                  <a:txBody>
                    <a:bodyPr/>
                    <a:lstStyle/>
                    <a:p>
                      <a:pPr algn="just"/>
                      <a:r>
                        <a:rPr lang="en-IN" sz="2000" dirty="0" smtClean="0">
                          <a:latin typeface="Times New Roman" pitchFamily="18" charset="0"/>
                          <a:cs typeface="Times New Roman" pitchFamily="18" charset="0"/>
                        </a:rPr>
                        <a:t>Preventive</a:t>
                      </a:r>
                      <a:r>
                        <a:rPr lang="en-IN" sz="2000" baseline="0" dirty="0" smtClean="0">
                          <a:latin typeface="Times New Roman" pitchFamily="18" charset="0"/>
                          <a:cs typeface="Times New Roman" pitchFamily="18" charset="0"/>
                        </a:rPr>
                        <a:t> </a:t>
                      </a:r>
                      <a:endParaRPr lang="en-IN" sz="2000" dirty="0">
                        <a:latin typeface="Times New Roman" pitchFamily="18" charset="0"/>
                        <a:cs typeface="Times New Roman" pitchFamily="18" charset="0"/>
                      </a:endParaRPr>
                    </a:p>
                  </a:txBody>
                  <a:tcPr/>
                </a:tc>
                <a:tc>
                  <a:txBody>
                    <a:bodyPr/>
                    <a:lstStyle/>
                    <a:p>
                      <a:pPr algn="just"/>
                      <a:r>
                        <a:rPr lang="en-IN" sz="2000" dirty="0" smtClean="0">
                          <a:latin typeface="Times New Roman" pitchFamily="18" charset="0"/>
                          <a:cs typeface="Times New Roman" pitchFamily="18" charset="0"/>
                        </a:rPr>
                        <a:t>Competitive </a:t>
                      </a:r>
                    </a:p>
                  </a:txBody>
                  <a:tcPr/>
                </a:tc>
              </a:tr>
              <a:tr h="585898">
                <a:tc>
                  <a:txBody>
                    <a:bodyPr/>
                    <a:lstStyle/>
                    <a:p>
                      <a:pPr algn="just"/>
                      <a:r>
                        <a:rPr lang="en-IN" sz="2000" dirty="0" smtClean="0">
                          <a:latin typeface="Times New Roman" pitchFamily="18" charset="0"/>
                          <a:cs typeface="Times New Roman" pitchFamily="18" charset="0"/>
                        </a:rPr>
                        <a:t>What</a:t>
                      </a:r>
                      <a:r>
                        <a:rPr lang="en-IN" sz="2000" baseline="0" dirty="0" smtClean="0">
                          <a:latin typeface="Times New Roman" pitchFamily="18" charset="0"/>
                          <a:cs typeface="Times New Roman" pitchFamily="18" charset="0"/>
                        </a:rPr>
                        <a:t> it is ?</a:t>
                      </a:r>
                      <a:endParaRPr lang="en-IN" sz="2000" dirty="0">
                        <a:latin typeface="Times New Roman" pitchFamily="18" charset="0"/>
                        <a:cs typeface="Times New Roman" pitchFamily="18" charset="0"/>
                      </a:endParaRPr>
                    </a:p>
                  </a:txBody>
                  <a:tcPr/>
                </a:tc>
                <a:tc>
                  <a:txBody>
                    <a:bodyPr/>
                    <a:lstStyle/>
                    <a:p>
                      <a:pPr algn="just"/>
                      <a:r>
                        <a:rPr lang="en-IN" sz="2000" dirty="0" smtClean="0">
                          <a:latin typeface="Times New Roman" pitchFamily="18" charset="0"/>
                          <a:cs typeface="Times New Roman" pitchFamily="18" charset="0"/>
                        </a:rPr>
                        <a:t>Action </a:t>
                      </a:r>
                      <a:endParaRPr lang="en-IN" sz="2000" dirty="0">
                        <a:latin typeface="Times New Roman" pitchFamily="18" charset="0"/>
                        <a:cs typeface="Times New Roman" pitchFamily="18" charset="0"/>
                      </a:endParaRPr>
                    </a:p>
                  </a:txBody>
                  <a:tcPr/>
                </a:tc>
                <a:tc>
                  <a:txBody>
                    <a:bodyPr/>
                    <a:lstStyle/>
                    <a:p>
                      <a:pPr algn="just"/>
                      <a:r>
                        <a:rPr lang="en-IN" sz="2000" dirty="0" smtClean="0">
                          <a:latin typeface="Times New Roman" pitchFamily="18" charset="0"/>
                          <a:cs typeface="Times New Roman" pitchFamily="18" charset="0"/>
                        </a:rPr>
                        <a:t>Action plan </a:t>
                      </a:r>
                    </a:p>
                  </a:txBody>
                  <a:tcPr/>
                </a:tc>
              </a:tr>
              <a:tr h="585898">
                <a:tc>
                  <a:txBody>
                    <a:bodyPr/>
                    <a:lstStyle/>
                    <a:p>
                      <a:pPr algn="just"/>
                      <a:r>
                        <a:rPr lang="en-IN" sz="2000" dirty="0" smtClean="0">
                          <a:latin typeface="Times New Roman" pitchFamily="18" charset="0"/>
                          <a:cs typeface="Times New Roman" pitchFamily="18" charset="0"/>
                        </a:rPr>
                        <a:t>Focus on </a:t>
                      </a:r>
                      <a:endParaRPr lang="en-IN" sz="2000" dirty="0">
                        <a:latin typeface="Times New Roman" pitchFamily="18" charset="0"/>
                        <a:cs typeface="Times New Roman" pitchFamily="18" charset="0"/>
                      </a:endParaRPr>
                    </a:p>
                  </a:txBody>
                  <a:tcPr/>
                </a:tc>
                <a:tc>
                  <a:txBody>
                    <a:bodyPr/>
                    <a:lstStyle/>
                    <a:p>
                      <a:pPr algn="just"/>
                      <a:r>
                        <a:rPr lang="en-IN" sz="2000" dirty="0" smtClean="0">
                          <a:latin typeface="Times New Roman" pitchFamily="18" charset="0"/>
                          <a:cs typeface="Times New Roman" pitchFamily="18" charset="0"/>
                        </a:rPr>
                        <a:t>Task </a:t>
                      </a:r>
                      <a:endParaRPr lang="en-IN" sz="2000" dirty="0">
                        <a:latin typeface="Times New Roman" pitchFamily="18" charset="0"/>
                        <a:cs typeface="Times New Roman" pitchFamily="18" charset="0"/>
                      </a:endParaRPr>
                    </a:p>
                  </a:txBody>
                  <a:tcPr/>
                </a:tc>
                <a:tc>
                  <a:txBody>
                    <a:bodyPr/>
                    <a:lstStyle/>
                    <a:p>
                      <a:pPr algn="just"/>
                      <a:r>
                        <a:rPr lang="en-IN" sz="2000" dirty="0" smtClean="0">
                          <a:latin typeface="Times New Roman" pitchFamily="18" charset="0"/>
                          <a:cs typeface="Times New Roman" pitchFamily="18" charset="0"/>
                        </a:rPr>
                        <a:t>Purpose </a:t>
                      </a:r>
                    </a:p>
                  </a:txBody>
                  <a:tcPr/>
                </a:tc>
              </a:tr>
              <a:tr h="585898">
                <a:tc>
                  <a:txBody>
                    <a:bodyPr/>
                    <a:lstStyle/>
                    <a:p>
                      <a:pPr algn="just"/>
                      <a:r>
                        <a:rPr lang="en-IN" sz="2000" dirty="0" smtClean="0">
                          <a:latin typeface="Times New Roman" pitchFamily="18" charset="0"/>
                          <a:cs typeface="Times New Roman" pitchFamily="18" charset="0"/>
                        </a:rPr>
                        <a:t>Formulated at</a:t>
                      </a:r>
                      <a:r>
                        <a:rPr lang="en-IN" sz="2000" baseline="0" dirty="0" smtClean="0">
                          <a:latin typeface="Times New Roman" pitchFamily="18" charset="0"/>
                          <a:cs typeface="Times New Roman" pitchFamily="18" charset="0"/>
                        </a:rPr>
                        <a:t> </a:t>
                      </a:r>
                      <a:endParaRPr lang="en-IN" sz="2000" dirty="0">
                        <a:latin typeface="Times New Roman" pitchFamily="18" charset="0"/>
                        <a:cs typeface="Times New Roman" pitchFamily="18" charset="0"/>
                      </a:endParaRPr>
                    </a:p>
                  </a:txBody>
                  <a:tcPr/>
                </a:tc>
                <a:tc>
                  <a:txBody>
                    <a:bodyPr/>
                    <a:lstStyle/>
                    <a:p>
                      <a:pPr algn="just"/>
                      <a:r>
                        <a:rPr lang="en-IN" sz="2000" dirty="0" smtClean="0">
                          <a:latin typeface="Times New Roman" pitchFamily="18" charset="0"/>
                          <a:cs typeface="Times New Roman" pitchFamily="18" charset="0"/>
                        </a:rPr>
                        <a:t>Middle level </a:t>
                      </a:r>
                      <a:endParaRPr lang="en-IN" sz="2000" dirty="0">
                        <a:latin typeface="Times New Roman" pitchFamily="18" charset="0"/>
                        <a:cs typeface="Times New Roman" pitchFamily="18" charset="0"/>
                      </a:endParaRPr>
                    </a:p>
                  </a:txBody>
                  <a:tcPr/>
                </a:tc>
                <a:tc>
                  <a:txBody>
                    <a:bodyPr/>
                    <a:lstStyle/>
                    <a:p>
                      <a:pPr algn="just"/>
                      <a:r>
                        <a:rPr lang="en-IN" sz="2000" dirty="0" smtClean="0">
                          <a:latin typeface="Times New Roman" pitchFamily="18" charset="0"/>
                          <a:cs typeface="Times New Roman" pitchFamily="18" charset="0"/>
                        </a:rPr>
                        <a:t>Top level </a:t>
                      </a:r>
                    </a:p>
                  </a:txBody>
                  <a:tcPr/>
                </a:tc>
              </a:tr>
              <a:tr h="585898">
                <a:tc>
                  <a:txBody>
                    <a:bodyPr/>
                    <a:lstStyle/>
                    <a:p>
                      <a:pPr algn="just"/>
                      <a:r>
                        <a:rPr lang="en-IN" sz="2000" dirty="0" smtClean="0">
                          <a:latin typeface="Times New Roman" pitchFamily="18" charset="0"/>
                          <a:cs typeface="Times New Roman" pitchFamily="18" charset="0"/>
                        </a:rPr>
                        <a:t>Approach </a:t>
                      </a:r>
                      <a:endParaRPr lang="en-IN" sz="2000" dirty="0">
                        <a:latin typeface="Times New Roman" pitchFamily="18" charset="0"/>
                        <a:cs typeface="Times New Roman" pitchFamily="18" charset="0"/>
                      </a:endParaRPr>
                    </a:p>
                  </a:txBody>
                  <a:tcPr/>
                </a:tc>
                <a:tc>
                  <a:txBody>
                    <a:bodyPr/>
                    <a:lstStyle/>
                    <a:p>
                      <a:pPr algn="just"/>
                      <a:r>
                        <a:rPr lang="en-IN" sz="2000" dirty="0" smtClean="0">
                          <a:latin typeface="Times New Roman" pitchFamily="18" charset="0"/>
                          <a:cs typeface="Times New Roman" pitchFamily="18" charset="0"/>
                        </a:rPr>
                        <a:t>Reactive </a:t>
                      </a:r>
                      <a:endParaRPr lang="en-IN" sz="2000" dirty="0">
                        <a:latin typeface="Times New Roman" pitchFamily="18" charset="0"/>
                        <a:cs typeface="Times New Roman" pitchFamily="18" charset="0"/>
                      </a:endParaRPr>
                    </a:p>
                  </a:txBody>
                  <a:tcPr/>
                </a:tc>
                <a:tc>
                  <a:txBody>
                    <a:bodyPr/>
                    <a:lstStyle/>
                    <a:p>
                      <a:pPr algn="just"/>
                      <a:r>
                        <a:rPr lang="en-IN" sz="2000" dirty="0" smtClean="0">
                          <a:latin typeface="Times New Roman" pitchFamily="18" charset="0"/>
                          <a:cs typeface="Times New Roman" pitchFamily="18" charset="0"/>
                        </a:rPr>
                        <a:t>Proactive </a:t>
                      </a:r>
                    </a:p>
                  </a:txBody>
                  <a:tcPr/>
                </a:tc>
              </a:tr>
              <a:tr h="585898">
                <a:tc>
                  <a:txBody>
                    <a:bodyPr/>
                    <a:lstStyle/>
                    <a:p>
                      <a:pPr algn="just"/>
                      <a:r>
                        <a:rPr lang="en-IN" sz="2000" dirty="0" smtClean="0">
                          <a:latin typeface="Times New Roman" pitchFamily="18" charset="0"/>
                          <a:cs typeface="Times New Roman" pitchFamily="18" charset="0"/>
                        </a:rPr>
                        <a:t>Orientation </a:t>
                      </a:r>
                      <a:endParaRPr lang="en-IN" sz="2000" dirty="0">
                        <a:latin typeface="Times New Roman" pitchFamily="18" charset="0"/>
                        <a:cs typeface="Times New Roman" pitchFamily="18" charset="0"/>
                      </a:endParaRPr>
                    </a:p>
                  </a:txBody>
                  <a:tcPr/>
                </a:tc>
                <a:tc>
                  <a:txBody>
                    <a:bodyPr/>
                    <a:lstStyle/>
                    <a:p>
                      <a:pPr algn="just"/>
                      <a:r>
                        <a:rPr lang="en-IN" sz="2000" dirty="0" smtClean="0">
                          <a:latin typeface="Times New Roman" pitchFamily="18" charset="0"/>
                          <a:cs typeface="Times New Roman" pitchFamily="18" charset="0"/>
                        </a:rPr>
                        <a:t>Towards the present conditions  </a:t>
                      </a:r>
                      <a:endParaRPr lang="en-IN" sz="2000" dirty="0">
                        <a:latin typeface="Times New Roman" pitchFamily="18" charset="0"/>
                        <a:cs typeface="Times New Roman" pitchFamily="18" charset="0"/>
                      </a:endParaRPr>
                    </a:p>
                  </a:txBody>
                  <a:tcPr/>
                </a:tc>
                <a:tc>
                  <a:txBody>
                    <a:bodyPr/>
                    <a:lstStyle/>
                    <a:p>
                      <a:pPr algn="just"/>
                      <a:r>
                        <a:rPr lang="en-IN" sz="2000" dirty="0" smtClean="0">
                          <a:latin typeface="Times New Roman" pitchFamily="18" charset="0"/>
                          <a:cs typeface="Times New Roman" pitchFamily="18" charset="0"/>
                        </a:rPr>
                        <a:t>Future oriented </a:t>
                      </a:r>
                    </a:p>
                  </a:txBody>
                  <a:tcPr/>
                </a:tc>
              </a:tr>
            </a:tbl>
          </a:graphicData>
        </a:graphic>
      </p:graphicFrame>
    </p:spTree>
    <p:extLst>
      <p:ext uri="{BB962C8B-B14F-4D97-AF65-F5344CB8AC3E}">
        <p14:creationId xmlns:p14="http://schemas.microsoft.com/office/powerpoint/2010/main" val="7387558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78098"/>
          </a:xfrm>
        </p:spPr>
        <p:txBody>
          <a:bodyPr>
            <a:normAutofit/>
          </a:bodyPr>
          <a:lstStyle/>
          <a:p>
            <a:r>
              <a:rPr lang="en-US" sz="3600" dirty="0" smtClean="0">
                <a:solidFill>
                  <a:schemeClr val="tx1"/>
                </a:solidFill>
                <a:latin typeface="Times New Roman" pitchFamily="18" charset="0"/>
                <a:cs typeface="Times New Roman" pitchFamily="18" charset="0"/>
              </a:rPr>
              <a:t>Introduction to business strategy:-</a:t>
            </a:r>
            <a:endParaRPr lang="en-IN" sz="3600"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899592" y="1052736"/>
            <a:ext cx="7772400" cy="5472608"/>
          </a:xfrm>
        </p:spPr>
        <p:txBody>
          <a:bodyPr/>
          <a:lstStyle/>
          <a:p>
            <a:r>
              <a:rPr lang="en-US" dirty="0" smtClean="0">
                <a:latin typeface="Times New Roman" pitchFamily="18" charset="0"/>
                <a:cs typeface="Times New Roman" pitchFamily="18" charset="0"/>
              </a:rPr>
              <a:t>Business worldwide sell goods and services in competitive markets that require them to increase the value for owners and shareholders to secure their future. </a:t>
            </a:r>
          </a:p>
          <a:p>
            <a:r>
              <a:rPr lang="en-US" dirty="0" smtClean="0">
                <a:latin typeface="Times New Roman" pitchFamily="18" charset="0"/>
                <a:cs typeface="Times New Roman" pitchFamily="18" charset="0"/>
              </a:rPr>
              <a:t>Every decision irrespective of their nature in business is equally important in business. This calls for a plan that helps manager guide their decisions and use resource.</a:t>
            </a:r>
          </a:p>
          <a:p>
            <a:r>
              <a:rPr lang="en-US" dirty="0" smtClean="0">
                <a:latin typeface="Times New Roman" pitchFamily="18" charset="0"/>
                <a:cs typeface="Times New Roman" pitchFamily="18" charset="0"/>
              </a:rPr>
              <a:t>The success of any business is determined by the effectiveness of the strategy it follows.</a:t>
            </a:r>
          </a:p>
          <a:p>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A</a:t>
            </a:r>
            <a:r>
              <a:rPr lang="en-US" dirty="0" smtClean="0">
                <a:latin typeface="Times New Roman" pitchFamily="18" charset="0"/>
                <a:cs typeface="Times New Roman" pitchFamily="18" charset="0"/>
              </a:rPr>
              <a:t> strategy explains how a company plans to compete in a market and how it intends to grow.</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5470319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78098"/>
          </a:xfrm>
        </p:spPr>
        <p:txBody>
          <a:bodyPr>
            <a:noAutofit/>
          </a:bodyPr>
          <a:lstStyle/>
          <a:p>
            <a:r>
              <a:rPr lang="en-US" sz="3600" b="1" dirty="0" smtClean="0">
                <a:solidFill>
                  <a:schemeClr val="tx1"/>
                </a:solidFill>
                <a:latin typeface="Times New Roman" pitchFamily="18" charset="0"/>
                <a:cs typeface="Times New Roman" pitchFamily="18" charset="0"/>
              </a:rPr>
              <a:t>What is Business Strategy ? </a:t>
            </a:r>
            <a:endParaRPr lang="en-IN" sz="3600" b="1"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914400" y="1196752"/>
            <a:ext cx="7772400" cy="5400600"/>
          </a:xfrm>
        </p:spPr>
        <p:txBody>
          <a:bodyPr/>
          <a:lstStyle/>
          <a:p>
            <a:pPr algn="just"/>
            <a:r>
              <a:rPr lang="en-US" dirty="0" smtClean="0">
                <a:latin typeface="Times New Roman" pitchFamily="18" charset="0"/>
                <a:cs typeface="Times New Roman" pitchFamily="18" charset="0"/>
              </a:rPr>
              <a:t>A business strategy outlines the plan of action to achieve the vision and set objectives of an organization and guides the decision-making processes to improve the company’s financial stability in an competitive market.  </a:t>
            </a:r>
          </a:p>
          <a:p>
            <a:pPr marL="0" indent="0" algn="just">
              <a:buNone/>
            </a:pPr>
            <a:endParaRPr lang="en-US" dirty="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A business strategy refers to all the decisions taken, and actions undertaken by a business for achieving the larger vision. </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41384160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06090"/>
          </a:xfrm>
        </p:spPr>
        <p:txBody>
          <a:bodyPr>
            <a:normAutofit fontScale="90000"/>
          </a:bodyPr>
          <a:lstStyle/>
          <a:p>
            <a:r>
              <a:rPr lang="en-US" b="1" dirty="0" smtClean="0">
                <a:solidFill>
                  <a:schemeClr val="tx1"/>
                </a:solidFill>
                <a:latin typeface="Times New Roman" pitchFamily="18" charset="0"/>
                <a:cs typeface="Times New Roman" pitchFamily="18" charset="0"/>
              </a:rPr>
              <a:t>Importance of business strategy:-</a:t>
            </a:r>
            <a:endParaRPr lang="en-IN" b="1" dirty="0">
              <a:solidFill>
                <a:schemeClr val="tx1"/>
              </a:solidFill>
              <a:latin typeface="Times New Roman" pitchFamily="18" charset="0"/>
              <a:cs typeface="Times New Roman" pitchFamily="18" charset="0"/>
            </a:endParaRPr>
          </a:p>
        </p:txBody>
      </p:sp>
      <p:sp>
        <p:nvSpPr>
          <p:cNvPr id="3" name="Content Placeholder 2"/>
          <p:cNvSpPr>
            <a:spLocks noGrp="1"/>
          </p:cNvSpPr>
          <p:nvPr>
            <p:ph sz="quarter" idx="1"/>
          </p:nvPr>
        </p:nvSpPr>
        <p:spPr>
          <a:xfrm>
            <a:off x="899592" y="1196752"/>
            <a:ext cx="7772400" cy="5184576"/>
          </a:xfrm>
        </p:spPr>
        <p:txBody>
          <a:bodyPr/>
          <a:lstStyle/>
          <a:p>
            <a:pPr algn="just"/>
            <a:r>
              <a:rPr lang="en-US" dirty="0" smtClean="0">
                <a:latin typeface="Times New Roman" pitchFamily="18" charset="0"/>
                <a:cs typeface="Times New Roman" pitchFamily="18" charset="0"/>
              </a:rPr>
              <a:t>Establishing directions:-</a:t>
            </a:r>
          </a:p>
          <a:p>
            <a:pPr marL="0" indent="0" algn="just">
              <a:buNone/>
            </a:pPr>
            <a:endParaRPr lang="en-US"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A business strategy will first and foremost set the direction for your company. With a clear direction your business will have something clear to work towards.</a:t>
            </a:r>
          </a:p>
          <a:p>
            <a:pPr marL="0" indent="0" algn="just">
              <a:buNone/>
            </a:pPr>
            <a:r>
              <a:rPr lang="en-US" dirty="0" smtClean="0">
                <a:latin typeface="Times New Roman" pitchFamily="18" charset="0"/>
                <a:cs typeface="Times New Roman" pitchFamily="18" charset="0"/>
              </a:rPr>
              <a:t>Strategies made would be like a stepping stones for any organization where they are pretty much sure about their do’s and don’ts.</a:t>
            </a:r>
          </a:p>
        </p:txBody>
      </p:sp>
    </p:spTree>
    <p:extLst>
      <p:ext uri="{BB962C8B-B14F-4D97-AF65-F5344CB8AC3E}">
        <p14:creationId xmlns:p14="http://schemas.microsoft.com/office/powerpoint/2010/main" val="28629304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673</TotalTime>
  <Words>2061</Words>
  <Application>Microsoft Office PowerPoint</Application>
  <PresentationFormat>On-screen Show (4:3)</PresentationFormat>
  <Paragraphs>266</Paragraphs>
  <Slides>43</Slides>
  <Notes>0</Notes>
  <HiddenSlides>0</HiddenSlides>
  <MMClips>0</MMClips>
  <ScaleCrop>false</ScaleCrop>
  <HeadingPairs>
    <vt:vector size="4" baseType="variant">
      <vt:variant>
        <vt:lpstr>Theme</vt:lpstr>
      </vt:variant>
      <vt:variant>
        <vt:i4>1</vt:i4>
      </vt:variant>
      <vt:variant>
        <vt:lpstr>Slide Titles</vt:lpstr>
      </vt:variant>
      <vt:variant>
        <vt:i4>43</vt:i4>
      </vt:variant>
    </vt:vector>
  </HeadingPairs>
  <TitlesOfParts>
    <vt:vector size="44" baseType="lpstr">
      <vt:lpstr>Equity</vt:lpstr>
      <vt:lpstr>Business Strategy </vt:lpstr>
      <vt:lpstr>What is strategy ?</vt:lpstr>
      <vt:lpstr>Definitions of strategy:-</vt:lpstr>
      <vt:lpstr>Nature of the strategy:-</vt:lpstr>
      <vt:lpstr>Difference between strategy and tactics </vt:lpstr>
      <vt:lpstr>PowerPoint Presentation</vt:lpstr>
      <vt:lpstr>Introduction to business strategy:-</vt:lpstr>
      <vt:lpstr>What is Business Strategy ? </vt:lpstr>
      <vt:lpstr>Importance of business strategy:-</vt:lpstr>
      <vt:lpstr>PowerPoint Presentation</vt:lpstr>
      <vt:lpstr>PowerPoint Presentation</vt:lpstr>
      <vt:lpstr>PowerPoint Presentation</vt:lpstr>
      <vt:lpstr>Introduction to strategic management:-</vt:lpstr>
      <vt:lpstr>Definition of Strategic Management:- </vt:lpstr>
      <vt:lpstr>Strategic management process:-</vt:lpstr>
      <vt:lpstr>PowerPoint Presentation</vt:lpstr>
      <vt:lpstr>PowerPoint Presentation</vt:lpstr>
      <vt:lpstr>Importance of strategic management:-</vt:lpstr>
      <vt:lpstr>Benefits of strategic management:-</vt:lpstr>
      <vt:lpstr>PowerPoint Presentation</vt:lpstr>
      <vt:lpstr>What is strategic decision ?</vt:lpstr>
      <vt:lpstr>Characteristics of strategic decision:- </vt:lpstr>
      <vt:lpstr>Strategic decision making process:</vt:lpstr>
      <vt:lpstr>PowerPoint Presentation</vt:lpstr>
      <vt:lpstr>PowerPoint Presentation</vt:lpstr>
      <vt:lpstr>PowerPoint Presentation</vt:lpstr>
      <vt:lpstr>PowerPoint Presentation</vt:lpstr>
      <vt:lpstr>Strategic decision making models:-</vt:lpstr>
      <vt:lpstr>Some important terms:-</vt:lpstr>
      <vt:lpstr>I/O MODEL Industrial Organization Model </vt:lpstr>
      <vt:lpstr>Four Assumptions of this model:-</vt:lpstr>
      <vt:lpstr>PowerPoint Presentation</vt:lpstr>
      <vt:lpstr>PowerPoint Presentation</vt:lpstr>
      <vt:lpstr>How would you find an attractive industry ? OR How you would analyse a industry ? </vt:lpstr>
      <vt:lpstr>PowerPoint Presentation</vt:lpstr>
      <vt:lpstr>Introduction:-</vt:lpstr>
      <vt:lpstr>1. Rivalry among the industry:-</vt:lpstr>
      <vt:lpstr>2. Threat of new entrant:-</vt:lpstr>
      <vt:lpstr>3. Threat of substitute product:-</vt:lpstr>
      <vt:lpstr>4. Bargaining power of buyers:-</vt:lpstr>
      <vt:lpstr>5. Bargaining power of suppliers:-</vt:lpstr>
      <vt:lpstr>Resource Based Model</vt:lpstr>
      <vt:lpstr>PowerPoint Presentation</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Strategy</dc:title>
  <dc:creator>HP</dc:creator>
  <cp:lastModifiedBy>HP</cp:lastModifiedBy>
  <cp:revision>64</cp:revision>
  <dcterms:created xsi:type="dcterms:W3CDTF">2022-12-22T01:47:47Z</dcterms:created>
  <dcterms:modified xsi:type="dcterms:W3CDTF">2023-01-06T15:28:36Z</dcterms:modified>
</cp:coreProperties>
</file>